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55" r:id="rId1"/>
  </p:sldMasterIdLst>
  <p:sldIdLst>
    <p:sldId id="256" r:id="rId2"/>
    <p:sldId id="257" r:id="rId3"/>
    <p:sldId id="291" r:id="rId4"/>
    <p:sldId id="265" r:id="rId5"/>
    <p:sldId id="266" r:id="rId6"/>
    <p:sldId id="258" r:id="rId7"/>
    <p:sldId id="259" r:id="rId8"/>
    <p:sldId id="267" r:id="rId9"/>
    <p:sldId id="260" r:id="rId10"/>
    <p:sldId id="261" r:id="rId11"/>
    <p:sldId id="262" r:id="rId12"/>
    <p:sldId id="263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80" r:id="rId22"/>
    <p:sldId id="276" r:id="rId23"/>
    <p:sldId id="277" r:id="rId24"/>
    <p:sldId id="279" r:id="rId25"/>
    <p:sldId id="278" r:id="rId26"/>
    <p:sldId id="281" r:id="rId27"/>
    <p:sldId id="282" r:id="rId28"/>
    <p:sldId id="298" r:id="rId29"/>
    <p:sldId id="299" r:id="rId30"/>
    <p:sldId id="300" r:id="rId31"/>
    <p:sldId id="292" r:id="rId32"/>
    <p:sldId id="284" r:id="rId33"/>
    <p:sldId id="287" r:id="rId34"/>
    <p:sldId id="288" r:id="rId35"/>
    <p:sldId id="293" r:id="rId36"/>
    <p:sldId id="289" r:id="rId37"/>
    <p:sldId id="294" r:id="rId38"/>
    <p:sldId id="295" r:id="rId39"/>
    <p:sldId id="297" r:id="rId40"/>
    <p:sldId id="296" r:id="rId41"/>
    <p:sldId id="302" r:id="rId42"/>
    <p:sldId id="301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28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58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7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223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0627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241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10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21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03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39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16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14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50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07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187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8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46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06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2D9F3E1-2A75-46AA-986A-DFA7D9B6DA24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6B7EBAD-FAD5-4D52-8AC6-73A5A36D8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77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  <p:sldLayoutId id="2147484071" r:id="rId16"/>
    <p:sldLayoutId id="21474840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0321" y="184558"/>
            <a:ext cx="10468647" cy="3573710"/>
          </a:xfrm>
        </p:spPr>
        <p:txBody>
          <a:bodyPr>
            <a:normAutofit/>
          </a:bodyPr>
          <a:lstStyle/>
          <a:p>
            <a:pPr algn="ctr"/>
            <a:r>
              <a:rPr lang="ru-RU" sz="4400" smtClean="0"/>
              <a:t>Лекция.</a:t>
            </a:r>
            <a:br>
              <a:rPr lang="ru-RU" sz="4400" smtClean="0"/>
            </a:br>
            <a:r>
              <a:rPr lang="ru-RU" sz="4400" smtClean="0"/>
              <a:t>Моральные </a:t>
            </a:r>
            <a:r>
              <a:rPr lang="ru-RU" sz="4400" dirty="0" smtClean="0"/>
              <a:t>проблемы лечения социально - опасных и социально - значимых заболеваний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0693" y="5939406"/>
            <a:ext cx="5440305" cy="66273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Старший преподаватель кафедры философии </a:t>
            </a:r>
            <a:r>
              <a:rPr lang="ru-RU" dirty="0" err="1" smtClean="0"/>
              <a:t>Балышева</a:t>
            </a:r>
            <a:r>
              <a:rPr lang="ru-RU" dirty="0" smtClean="0"/>
              <a:t> Н.В.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929" y="4166073"/>
            <a:ext cx="4037071" cy="26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19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6789" y="0"/>
            <a:ext cx="2125211" cy="21252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43281"/>
            <a:ext cx="9152994" cy="1336769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effectLst/>
              </a:rPr>
              <a:t>«Принципы защиты лиц, страдающих психическим заболеванием, и улучшения здравоохранения в области психиатрии», ООН, 1991 г</a:t>
            </a:r>
            <a:r>
              <a:rPr lang="ru-RU" sz="2800" b="1" dirty="0" smtClean="0">
                <a:effectLst/>
              </a:rPr>
              <a:t>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50"/>
            <a:ext cx="9152994" cy="512555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400" b="1" dirty="0" smtClean="0">
                <a:effectLst/>
              </a:rPr>
              <a:t>«</a:t>
            </a:r>
            <a:r>
              <a:rPr lang="ru-RU" sz="2400" b="1" dirty="0">
                <a:effectLst/>
              </a:rPr>
              <a:t>1. Все лица имеют право на наилучшую имеющуюся психиатрическую помощь, которая является частью системы здравоохранения и социального </a:t>
            </a:r>
            <a:r>
              <a:rPr lang="ru-RU" sz="2400" b="1" dirty="0" smtClean="0">
                <a:effectLst/>
              </a:rPr>
              <a:t>обеспечения.</a:t>
            </a:r>
          </a:p>
          <a:p>
            <a:pPr marL="36900" indent="0">
              <a:buNone/>
            </a:pPr>
            <a:r>
              <a:rPr lang="ru-RU" sz="2400" b="1" dirty="0" smtClean="0">
                <a:effectLst/>
              </a:rPr>
              <a:t>2. Ко </a:t>
            </a:r>
            <a:r>
              <a:rPr lang="ru-RU" sz="2400" b="1" dirty="0">
                <a:effectLst/>
              </a:rPr>
              <a:t>всем лицам, которые страдают психическим заболеванием или считаются таковыми, следует относиться гуманно и с уважением к неотъемлемому достоинству человеческой </a:t>
            </a:r>
            <a:r>
              <a:rPr lang="ru-RU" sz="2400" b="1" dirty="0" smtClean="0">
                <a:effectLst/>
              </a:rPr>
              <a:t>личности.</a:t>
            </a:r>
          </a:p>
          <a:p>
            <a:pPr marL="36900" indent="0">
              <a:buNone/>
            </a:pPr>
            <a:r>
              <a:rPr lang="ru-RU" sz="2400" b="1" dirty="0" smtClean="0">
                <a:effectLst/>
              </a:rPr>
              <a:t>3. Все </a:t>
            </a:r>
            <a:r>
              <a:rPr lang="ru-RU" sz="2400" b="1" dirty="0">
                <a:effectLst/>
              </a:rPr>
              <a:t>лица, которые страдают психическим заболеванием или считаются таковыми, имеют право на защиту от экономической, сексуальной и других форм эксплуатации, злоупотреблений физического или иного характера и обращения, унижающего человеческое достоинство</a:t>
            </a:r>
            <a:r>
              <a:rPr lang="ru-RU" sz="2400" b="1" dirty="0" smtClean="0">
                <a:effectLst/>
              </a:rPr>
              <a:t>».</a:t>
            </a:r>
            <a:endParaRPr lang="ru-RU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6899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8887430" cy="97045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Дискриминация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169" y="2189650"/>
            <a:ext cx="11091388" cy="4668350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Душевнобольные – это особо уязвимая социальная </a:t>
            </a:r>
            <a:r>
              <a:rPr lang="ru-RU" b="1" dirty="0" smtClean="0">
                <a:effectLst/>
              </a:rPr>
              <a:t>группа</a:t>
            </a:r>
          </a:p>
          <a:p>
            <a:r>
              <a:rPr lang="ru-RU" b="1" dirty="0">
                <a:effectLst/>
              </a:rPr>
              <a:t>Дискриминация (лат. </a:t>
            </a:r>
            <a:r>
              <a:rPr lang="ru-RU" b="1" dirty="0" err="1">
                <a:effectLst/>
              </a:rPr>
              <a:t>discriminatio</a:t>
            </a:r>
            <a:r>
              <a:rPr lang="ru-RU" b="1" dirty="0">
                <a:effectLst/>
              </a:rPr>
              <a:t> "различение") — это негативное отношение, предвзятость, насилие, несправедливость и </a:t>
            </a:r>
            <a:r>
              <a:rPr lang="ru-RU" b="1" dirty="0" smtClean="0">
                <a:effectLst/>
              </a:rPr>
              <a:t>ущемление прав </a:t>
            </a:r>
            <a:r>
              <a:rPr lang="ru-RU" b="1" dirty="0">
                <a:effectLst/>
              </a:rPr>
              <a:t>людей по причине их принадлежности к определенной социальной группе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 smtClean="0">
                <a:effectLst/>
              </a:rPr>
              <a:t>Стигматизация</a:t>
            </a:r>
            <a:r>
              <a:rPr lang="ru-RU" b="1" dirty="0">
                <a:effectLst/>
              </a:rPr>
              <a:t> (от </a:t>
            </a:r>
            <a:r>
              <a:rPr lang="ru-RU" b="1" dirty="0" err="1" smtClean="0">
                <a:effectLst/>
              </a:rPr>
              <a:t>греч.στíγμ</a:t>
            </a:r>
            <a:r>
              <a:rPr lang="ru-RU" b="1" dirty="0" smtClean="0">
                <a:effectLst/>
              </a:rPr>
              <a:t>α</a:t>
            </a:r>
            <a:r>
              <a:rPr lang="ru-RU" b="1" dirty="0">
                <a:effectLst/>
              </a:rPr>
              <a:t> — «ярлык, клеймо»)  </a:t>
            </a:r>
            <a:r>
              <a:rPr lang="ru-RU" b="1" dirty="0" smtClean="0">
                <a:effectLst/>
              </a:rPr>
              <a:t>- навешивание </a:t>
            </a:r>
            <a:r>
              <a:rPr lang="ru-RU" b="1" dirty="0">
                <a:effectLst/>
              </a:rPr>
              <a:t>социальных </a:t>
            </a:r>
            <a:r>
              <a:rPr lang="ru-RU" b="1" dirty="0" smtClean="0">
                <a:effectLst/>
              </a:rPr>
              <a:t>ярлыков, </a:t>
            </a:r>
            <a:r>
              <a:rPr lang="ru-RU" b="1" dirty="0">
                <a:effectLst/>
              </a:rPr>
              <a:t>является составной частью многих стереотипов.</a:t>
            </a:r>
            <a:r>
              <a:rPr lang="ru-RU" b="1" dirty="0" smtClean="0">
                <a:effectLst/>
              </a:rPr>
              <a:t> </a:t>
            </a:r>
            <a:r>
              <a:rPr lang="ru-RU" b="1" dirty="0">
                <a:effectLst/>
              </a:rPr>
              <a:t>Во-первых, некоторой группе людей необоснованно приписывается определенная отрицательная </a:t>
            </a:r>
            <a:r>
              <a:rPr lang="ru-RU" b="1" dirty="0" smtClean="0">
                <a:effectLst/>
              </a:rPr>
              <a:t>характеристика. </a:t>
            </a:r>
            <a:r>
              <a:rPr lang="ru-RU" b="1" dirty="0">
                <a:effectLst/>
              </a:rPr>
              <a:t>Во-вторых, если конкретный человек </a:t>
            </a:r>
            <a:r>
              <a:rPr lang="ru-RU" b="1" dirty="0" smtClean="0">
                <a:effectLst/>
              </a:rPr>
              <a:t>принадлежит </a:t>
            </a:r>
            <a:r>
              <a:rPr lang="ru-RU" b="1" dirty="0">
                <a:effectLst/>
              </a:rPr>
              <a:t>к этой группе, то ему приписывается и соответствующая </a:t>
            </a:r>
            <a:r>
              <a:rPr lang="ru-RU" b="1" dirty="0" smtClean="0">
                <a:effectLst/>
              </a:rPr>
              <a:t>характеристика.</a:t>
            </a:r>
            <a:r>
              <a:rPr lang="ru-RU" b="1" dirty="0">
                <a:effectLst/>
              </a:rPr>
              <a:t> </a:t>
            </a:r>
            <a:endParaRPr lang="ru-RU" b="1" dirty="0" smtClean="0">
              <a:effectLst/>
            </a:endParaRPr>
          </a:p>
          <a:p>
            <a:r>
              <a:rPr lang="ru-RU" b="1" dirty="0" smtClean="0">
                <a:effectLst/>
              </a:rPr>
              <a:t>Проявления могут быть: моральные (унижение человеческого достоинства, презрительное отношение, оскорбление и др.) и социальные (проблемы реализации прав, трудоустройства, получения образования и др.)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441" y="0"/>
            <a:ext cx="3383560" cy="2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763842" cy="970450"/>
          </a:xfrm>
        </p:spPr>
        <p:txBody>
          <a:bodyPr/>
          <a:lstStyle/>
          <a:p>
            <a:pPr algn="l"/>
            <a:r>
              <a:rPr lang="ru-RU" b="1" dirty="0" smtClean="0"/>
              <a:t>Конфиденциальность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486287"/>
            <a:ext cx="10353762" cy="393968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effectLst/>
              </a:rPr>
              <a:t>В связи с возможной дискриминацией особое значение приобретает конфиденциальность</a:t>
            </a:r>
          </a:p>
          <a:p>
            <a:r>
              <a:rPr lang="ru-RU" b="1" dirty="0" smtClean="0">
                <a:effectLst/>
              </a:rPr>
              <a:t>Закон </a:t>
            </a:r>
            <a:r>
              <a:rPr lang="ru-RU" b="1" dirty="0">
                <a:effectLst/>
              </a:rPr>
              <a:t>РФ </a:t>
            </a:r>
            <a:r>
              <a:rPr lang="ru-RU" b="1" dirty="0" smtClean="0">
                <a:effectLst/>
              </a:rPr>
              <a:t>«</a:t>
            </a:r>
            <a:r>
              <a:rPr lang="ru-RU" b="1" dirty="0">
                <a:effectLst/>
              </a:rPr>
              <a:t>О психиатрической помощи и гарантиях прав граждан при ее оказании»</a:t>
            </a:r>
          </a:p>
          <a:p>
            <a:pPr marL="36900" indent="0">
              <a:buNone/>
            </a:pPr>
            <a:r>
              <a:rPr lang="ru-RU" b="1" dirty="0" smtClean="0">
                <a:effectLst/>
              </a:rPr>
              <a:t>Сведения </a:t>
            </a:r>
            <a:r>
              <a:rPr lang="ru-RU" b="1" dirty="0">
                <a:effectLst/>
              </a:rPr>
              <a:t>о факте обращения гражданина за психиатрической помощью, состоянии его психического здоровья и диагнозе психического расстройства, иные сведения, полученные при оказании ему психиатрической помощи, составляют врачебную тайну, охраняемую законом. </a:t>
            </a:r>
            <a:endParaRPr lang="ru-RU" b="1" dirty="0" smtClean="0">
              <a:effectLst/>
            </a:endParaRPr>
          </a:p>
          <a:p>
            <a:pPr marL="36900" indent="0">
              <a:buNone/>
            </a:pPr>
            <a:r>
              <a:rPr lang="ru-RU" b="1" dirty="0">
                <a:effectLst/>
              </a:rPr>
              <a:t>Статья </a:t>
            </a:r>
            <a:r>
              <a:rPr lang="ru-RU" b="1" dirty="0" smtClean="0">
                <a:effectLst/>
              </a:rPr>
              <a:t>8. При </a:t>
            </a:r>
            <a:r>
              <a:rPr lang="ru-RU" b="1" dirty="0">
                <a:effectLst/>
              </a:rPr>
              <a:t>реализации гражданином своих прав и свобод требования предоставления сведений о состоянии его психического здоровья либо обследования его врачом-психиатром допускаются лишь в случаях, установленных законами Российской Федерации.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084" y="0"/>
            <a:ext cx="3324916" cy="248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92279"/>
            <a:ext cx="7475196" cy="1459684"/>
          </a:xfrm>
        </p:spPr>
        <p:txBody>
          <a:bodyPr/>
          <a:lstStyle/>
          <a:p>
            <a:pPr algn="l"/>
            <a:r>
              <a:rPr lang="ru-RU" b="1" dirty="0" smtClean="0"/>
              <a:t>Добровольность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168" y="1845578"/>
            <a:ext cx="11945923" cy="5012422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r>
              <a:rPr lang="ru-RU" b="1" dirty="0">
                <a:effectLst/>
              </a:rPr>
              <a:t>Закон РФ «О психиатрической помощи и гарантиях прав граждан при ее </a:t>
            </a:r>
            <a:r>
              <a:rPr lang="ru-RU" b="1" dirty="0" smtClean="0">
                <a:effectLst/>
              </a:rPr>
              <a:t>оказании» </a:t>
            </a:r>
          </a:p>
          <a:p>
            <a:r>
              <a:rPr lang="ru-RU" b="1" dirty="0" smtClean="0">
                <a:effectLst/>
              </a:rPr>
              <a:t>Психиатрическая </a:t>
            </a:r>
            <a:r>
              <a:rPr lang="ru-RU" b="1" dirty="0">
                <a:effectLst/>
              </a:rPr>
              <a:t>помощь оказывается при добровольном обращении лица и при наличии его информированного добровольного согласия на медицинское вмешательство, за исключением случаев, предусмотренных </a:t>
            </a:r>
            <a:r>
              <a:rPr lang="ru-RU" b="1" dirty="0" smtClean="0">
                <a:effectLst/>
              </a:rPr>
              <a:t>Законом</a:t>
            </a:r>
          </a:p>
          <a:p>
            <a:r>
              <a:rPr lang="ru-RU" b="1" dirty="0">
                <a:effectLst/>
              </a:rPr>
              <a:t>Несовершеннолетнему в возрасте до пятнадцати лет или больному наркоманией несовершеннолетнему в возрасте до шестнадцати лет психиатрическая помощь оказывается при наличии информированного добровольного согласия на медицинское вмешательство одного из родителей или иного законного </a:t>
            </a:r>
            <a:r>
              <a:rPr lang="ru-RU" b="1" dirty="0" smtClean="0">
                <a:effectLst/>
              </a:rPr>
              <a:t>представителя</a:t>
            </a:r>
          </a:p>
          <a:p>
            <a:r>
              <a:rPr lang="ru-RU" b="1" dirty="0">
                <a:effectLst/>
              </a:rPr>
              <a:t>Л</a:t>
            </a:r>
            <a:r>
              <a:rPr lang="ru-RU" b="1" dirty="0" smtClean="0">
                <a:effectLst/>
              </a:rPr>
              <a:t>ицу</a:t>
            </a:r>
            <a:r>
              <a:rPr lang="ru-RU" b="1" dirty="0">
                <a:effectLst/>
              </a:rPr>
              <a:t>, признанному </a:t>
            </a:r>
            <a:r>
              <a:rPr lang="ru-RU" b="1" dirty="0" smtClean="0">
                <a:effectLst/>
              </a:rPr>
              <a:t>недееспособным</a:t>
            </a:r>
            <a:r>
              <a:rPr lang="ru-RU" b="1" dirty="0">
                <a:effectLst/>
              </a:rPr>
              <a:t>, если такое лицо по своему состоянию не способно дать информированное добровольное согласие на медицинское вмешательство, психиатрическая помощь оказывается при наличии информированного добровольного согласия на медицинское вмешательство его законного </a:t>
            </a:r>
            <a:r>
              <a:rPr lang="ru-RU" b="1" dirty="0" smtClean="0">
                <a:effectLst/>
              </a:rPr>
              <a:t>представителя</a:t>
            </a:r>
          </a:p>
          <a:p>
            <a:r>
              <a:rPr lang="ru-RU" b="1" dirty="0">
                <a:effectLst/>
              </a:rPr>
              <a:t>Лицо, обратившееся за оказанием психиатрической помощи, один из родителей или иной законный представитель лица, </a:t>
            </a:r>
            <a:r>
              <a:rPr lang="ru-RU" b="1" dirty="0" smtClean="0">
                <a:effectLst/>
              </a:rPr>
              <a:t>имеют </a:t>
            </a:r>
            <a:r>
              <a:rPr lang="ru-RU" b="1" dirty="0">
                <a:effectLst/>
              </a:rPr>
              <a:t>право отказаться от медицинского вмешательства или потребовать его прекращения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23" y="0"/>
            <a:ext cx="1319868" cy="18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7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7810755" cy="970450"/>
          </a:xfrm>
        </p:spPr>
        <p:txBody>
          <a:bodyPr/>
          <a:lstStyle/>
          <a:p>
            <a:pPr algn="l"/>
            <a:r>
              <a:rPr lang="ru-RU" b="1" dirty="0"/>
              <a:t>Добровольность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541863"/>
            <a:ext cx="10353762" cy="4035105"/>
          </a:xfrm>
        </p:spPr>
        <p:txBody>
          <a:bodyPr>
            <a:normAutofit/>
          </a:bodyPr>
          <a:lstStyle/>
          <a:p>
            <a:r>
              <a:rPr lang="ru-RU" b="1" dirty="0"/>
              <a:t>Правило добровольного согласия защищает права лиц, страдающих психическими расстройствами</a:t>
            </a:r>
          </a:p>
          <a:p>
            <a:r>
              <a:rPr lang="ru-RU" b="1" dirty="0" smtClean="0"/>
              <a:t>Наличие у лица каких-либо психических расстройств не означают, что он не способен дать осознанное добровольное согласие на лечение</a:t>
            </a:r>
          </a:p>
          <a:p>
            <a:r>
              <a:rPr lang="ru-RU" b="1" dirty="0" smtClean="0"/>
              <a:t>Степень тяжести психических расстройств и стадии развития заболевания различны</a:t>
            </a:r>
          </a:p>
          <a:p>
            <a:r>
              <a:rPr lang="ru-RU" b="1" dirty="0" smtClean="0"/>
              <a:t>Врач должен учитывать особенности психического состояния пациента</a:t>
            </a:r>
          </a:p>
          <a:p>
            <a:r>
              <a:rPr lang="ru-RU" b="1" dirty="0">
                <a:effectLst/>
              </a:rPr>
              <a:t>Врач, проводящий психиатрическое освидетельствование, обязан представиться обследуемому и его законному представителю как </a:t>
            </a:r>
            <a:r>
              <a:rPr lang="ru-RU" b="1" dirty="0" smtClean="0">
                <a:effectLst/>
              </a:rPr>
              <a:t>психиатр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997" y="-1"/>
            <a:ext cx="3350004" cy="223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85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Информирование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348917"/>
            <a:ext cx="10353762" cy="4186107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Закон РФ «О психиатрической помощи и гарантиях прав граждан при ее оказании» </a:t>
            </a:r>
            <a:endParaRPr lang="ru-RU" b="1" dirty="0" smtClean="0">
              <a:effectLst/>
            </a:endParaRPr>
          </a:p>
          <a:p>
            <a:pPr marL="36900" indent="0">
              <a:buNone/>
            </a:pPr>
            <a:r>
              <a:rPr lang="ru-RU" b="1" dirty="0" smtClean="0">
                <a:effectLst/>
              </a:rPr>
              <a:t>Врач </a:t>
            </a:r>
            <a:r>
              <a:rPr lang="ru-RU" b="1" dirty="0">
                <a:effectLst/>
              </a:rPr>
              <a:t>обязан предоставить </a:t>
            </a:r>
            <a:r>
              <a:rPr lang="ru-RU" b="1" dirty="0" smtClean="0">
                <a:effectLst/>
              </a:rPr>
              <a:t>лицу, </a:t>
            </a:r>
            <a:r>
              <a:rPr lang="ru-RU" b="1" dirty="0">
                <a:effectLst/>
              </a:rPr>
              <a:t>страдающему психическим </a:t>
            </a:r>
            <a:r>
              <a:rPr lang="ru-RU" b="1" dirty="0" smtClean="0">
                <a:effectLst/>
              </a:rPr>
              <a:t>расстройством (законному представителю), </a:t>
            </a:r>
            <a:r>
              <a:rPr lang="ru-RU" b="1" dirty="0">
                <a:effectLst/>
              </a:rPr>
              <a:t>в доступной для него форме и с учетом его психического состояния информацию о характере психического расстройства, целях, методах, включая альтернативные, и продолжительности рекомендуемого лечения, а также о болевых ощущениях, возможном риске, побочных эффектах и ожидаемых результатах. О предоставленной информации делается запись в медицинской документации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 err="1">
                <a:effectLst/>
              </a:rPr>
              <a:t>Анозогнозия</a:t>
            </a:r>
            <a:r>
              <a:rPr lang="ru-RU" b="1" dirty="0">
                <a:effectLst/>
              </a:rPr>
              <a:t> – это утрата пациентом способности говорить и судить о своей </a:t>
            </a:r>
            <a:r>
              <a:rPr lang="ru-RU" b="1" dirty="0" smtClean="0">
                <a:effectLst/>
              </a:rPr>
              <a:t>болезни, в том числе отрицание болезни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824" y="0"/>
            <a:ext cx="2719176" cy="20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01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42614"/>
            <a:ext cx="8498653" cy="864066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Недобровольная госпитализация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612" y="1291905"/>
            <a:ext cx="11979480" cy="5566095"/>
          </a:xfrm>
        </p:spPr>
        <p:txBody>
          <a:bodyPr>
            <a:normAutofit fontScale="77500" lnSpcReduction="20000"/>
          </a:bodyPr>
          <a:lstStyle/>
          <a:p>
            <a:pPr marL="36900" indent="0">
              <a:buNone/>
            </a:pPr>
            <a:r>
              <a:rPr lang="ru-RU" b="1" dirty="0">
                <a:effectLst/>
              </a:rPr>
              <a:t>Закон РФ «О психиатрической помощи и гарантиях прав граждан при ее </a:t>
            </a:r>
            <a:r>
              <a:rPr lang="ru-RU" b="1" dirty="0" smtClean="0">
                <a:effectLst/>
              </a:rPr>
              <a:t>оказании»</a:t>
            </a:r>
          </a:p>
          <a:p>
            <a:r>
              <a:rPr lang="ru-RU" b="1" dirty="0" smtClean="0">
                <a:effectLst/>
              </a:rPr>
              <a:t>Лицо</a:t>
            </a:r>
            <a:r>
              <a:rPr lang="ru-RU" b="1" dirty="0">
                <a:effectLst/>
              </a:rPr>
              <a:t>, страдающее психическим расстройством, может быть </a:t>
            </a:r>
            <a:r>
              <a:rPr lang="ru-RU" b="1" dirty="0" smtClean="0">
                <a:effectLst/>
              </a:rPr>
              <a:t>госпитализировано </a:t>
            </a:r>
            <a:r>
              <a:rPr lang="ru-RU" b="1" dirty="0">
                <a:effectLst/>
              </a:rPr>
              <a:t>в медицинскую организацию, оказывающую психиатрическую помощь в стационарных условиях, без его согласия либо без согласия одного из родителей или иного законного </a:t>
            </a:r>
            <a:r>
              <a:rPr lang="ru-RU" b="1" dirty="0" smtClean="0">
                <a:effectLst/>
              </a:rPr>
              <a:t>представителя, </a:t>
            </a:r>
            <a:r>
              <a:rPr lang="ru-RU" b="1" dirty="0">
                <a:effectLst/>
              </a:rPr>
              <a:t>если его психиатрическое обследование или лечение возможны только в стационарных условиях, а психическое расстройство </a:t>
            </a:r>
            <a:r>
              <a:rPr lang="ru-RU" b="1" dirty="0" smtClean="0">
                <a:effectLst/>
              </a:rPr>
              <a:t>является </a:t>
            </a:r>
            <a:r>
              <a:rPr lang="ru-RU" b="1" dirty="0">
                <a:effectLst/>
              </a:rPr>
              <a:t>тяжелым и обусловливает</a:t>
            </a:r>
            <a:r>
              <a:rPr lang="ru-RU" b="1" dirty="0" smtClean="0">
                <a:effectLst/>
              </a:rPr>
              <a:t>: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а) его непосредственную опасность для себя или окружающих, </a:t>
            </a:r>
            <a:r>
              <a:rPr lang="ru-RU" b="1" dirty="0" smtClean="0">
                <a:effectLst/>
              </a:rPr>
              <a:t>или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б) его беспомощность, то есть неспособность самостоятельно удовлетворять основные жизненные потребности, </a:t>
            </a:r>
            <a:r>
              <a:rPr lang="ru-RU" b="1" dirty="0" smtClean="0">
                <a:effectLst/>
              </a:rPr>
              <a:t>или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в) существенный вред его здоровью вследствие ухудшения психического состояния, если лицо будет оставлено без психиатрической помощи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 smtClean="0">
                <a:effectLst/>
              </a:rPr>
              <a:t>Решение о недобровольной госпитализации выносится судом</a:t>
            </a:r>
            <a:r>
              <a:rPr lang="ru-RU" b="1" dirty="0">
                <a:effectLst/>
              </a:rPr>
              <a:t> </a:t>
            </a:r>
            <a:r>
              <a:rPr lang="ru-RU" b="1" dirty="0" smtClean="0">
                <a:effectLst/>
              </a:rPr>
              <a:t>на основе мотивированного заключения </a:t>
            </a:r>
            <a:r>
              <a:rPr lang="ru-RU" b="1" dirty="0">
                <a:effectLst/>
              </a:rPr>
              <a:t>комиссии </a:t>
            </a:r>
            <a:r>
              <a:rPr lang="ru-RU" b="1" dirty="0" smtClean="0">
                <a:effectLst/>
              </a:rPr>
              <a:t>врачей-психиатров</a:t>
            </a:r>
          </a:p>
          <a:p>
            <a:r>
              <a:rPr lang="ru-RU" b="1" dirty="0" smtClean="0">
                <a:effectLst/>
              </a:rPr>
              <a:t>В течение </a:t>
            </a:r>
            <a:r>
              <a:rPr lang="ru-RU" b="1" dirty="0">
                <a:effectLst/>
              </a:rPr>
              <a:t>первых шести месяцев не реже одного раза в месяц </a:t>
            </a:r>
            <a:r>
              <a:rPr lang="ru-RU" b="1" dirty="0" smtClean="0">
                <a:effectLst/>
              </a:rPr>
              <a:t>пациент подлежит </a:t>
            </a:r>
            <a:r>
              <a:rPr lang="ru-RU" b="1" dirty="0">
                <a:effectLst/>
              </a:rPr>
              <a:t>освидетельствованию комиссией врачей-психиатров указанной медицинской организации для решения вопроса о продлении госпитализации. При продлении госпитализации свыше шести месяцев освидетельствования комиссией врачей-психиатров проводятся не реже одного раза в шесть </a:t>
            </a:r>
            <a:r>
              <a:rPr lang="ru-RU" b="1" dirty="0" smtClean="0">
                <a:effectLst/>
              </a:rPr>
              <a:t>месяцев</a:t>
            </a:r>
          </a:p>
          <a:p>
            <a:r>
              <a:rPr lang="ru-RU" b="1" dirty="0">
                <a:effectLst/>
              </a:rPr>
              <a:t>По истечении шести месяцев с момента госпитализации лица в медицинскую организацию, оказывающую психиатрическую помощь в стационарных условиях, в недобровольном порядке заключение комиссии врачей-психиатров о необходимости продления такой госпитализации </a:t>
            </a:r>
            <a:r>
              <a:rPr lang="ru-RU" b="1" dirty="0" smtClean="0">
                <a:effectLst/>
              </a:rPr>
              <a:t>направляется в суд</a:t>
            </a:r>
          </a:p>
          <a:p>
            <a:r>
              <a:rPr lang="ru-RU" b="1" dirty="0">
                <a:effectLst/>
              </a:rPr>
              <a:t>УК РФ Статья 128. Незаконная госпитализация в медицинскую организацию, оказывающую психиатрическую помощь в стационарных </a:t>
            </a:r>
            <a:r>
              <a:rPr lang="ru-RU" b="1" dirty="0" smtClean="0">
                <a:effectLst/>
              </a:rPr>
              <a:t>условиях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505" y="0"/>
            <a:ext cx="2670495" cy="156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93616"/>
            <a:ext cx="6862799" cy="1065402"/>
          </a:xfrm>
        </p:spPr>
        <p:txBody>
          <a:bodyPr/>
          <a:lstStyle/>
          <a:p>
            <a:pPr algn="l"/>
            <a:r>
              <a:rPr lang="ru-RU" b="1" dirty="0" smtClean="0"/>
              <a:t>Принцип «не навреди»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68" y="1291905"/>
            <a:ext cx="9815119" cy="5566095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/>
              </a:rPr>
              <a:t>Н</a:t>
            </a:r>
            <a:r>
              <a:rPr lang="ru-RU" b="1" dirty="0" smtClean="0">
                <a:effectLst/>
              </a:rPr>
              <a:t>аименее ограничительная альтернатива: при </a:t>
            </a:r>
            <a:r>
              <a:rPr lang="ru-RU" b="1" dirty="0">
                <a:effectLst/>
              </a:rPr>
              <a:t>выборе вида психиатрической помощи больному следует предлагать тот, что сопряжен с наименьшим числом ограничений и </a:t>
            </a:r>
            <a:r>
              <a:rPr lang="ru-RU" b="1" dirty="0" smtClean="0">
                <a:effectLst/>
              </a:rPr>
              <a:t>стеснений</a:t>
            </a:r>
          </a:p>
          <a:p>
            <a:r>
              <a:rPr lang="ru-RU" b="1" dirty="0" smtClean="0">
                <a:effectLst/>
              </a:rPr>
              <a:t>Возможный вред </a:t>
            </a:r>
            <a:r>
              <a:rPr lang="ru-RU" b="1" dirty="0">
                <a:effectLst/>
              </a:rPr>
              <a:t>в </a:t>
            </a:r>
            <a:r>
              <a:rPr lang="ru-RU" b="1" dirty="0" smtClean="0">
                <a:effectLst/>
              </a:rPr>
              <a:t>психиатрии</a:t>
            </a:r>
            <a:r>
              <a:rPr lang="ru-RU" b="1" dirty="0">
                <a:effectLst/>
              </a:rPr>
              <a:t>: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1) принуждение </a:t>
            </a:r>
            <a:r>
              <a:rPr lang="ru-RU" b="1" dirty="0" smtClean="0">
                <a:effectLst/>
              </a:rPr>
              <a:t>(госпитализация, введение ЛС, кормление)</a:t>
            </a:r>
            <a:endParaRPr lang="ru-RU" b="1" dirty="0">
              <a:effectLst/>
            </a:endParaRPr>
          </a:p>
          <a:p>
            <a:pPr marL="36900" indent="0">
              <a:buNone/>
            </a:pPr>
            <a:r>
              <a:rPr lang="ru-RU" b="1" dirty="0">
                <a:effectLst/>
              </a:rPr>
              <a:t>2) социальное ограничение и запреты (запрет на </a:t>
            </a:r>
            <a:r>
              <a:rPr lang="ru-RU" b="1" dirty="0" smtClean="0">
                <a:effectLst/>
              </a:rPr>
              <a:t>занятие определенной деятельностью)</a:t>
            </a:r>
            <a:endParaRPr lang="ru-RU" b="1" dirty="0">
              <a:effectLst/>
            </a:endParaRPr>
          </a:p>
          <a:p>
            <a:pPr marL="36900" indent="0">
              <a:buNone/>
            </a:pPr>
            <a:r>
              <a:rPr lang="ru-RU" b="1" dirty="0">
                <a:effectLst/>
              </a:rPr>
              <a:t>3) отчуждение (дискриминация, </a:t>
            </a:r>
            <a:r>
              <a:rPr lang="ru-RU" b="1" dirty="0" smtClean="0">
                <a:effectLst/>
              </a:rPr>
              <a:t>стигматизация</a:t>
            </a:r>
            <a:r>
              <a:rPr lang="ru-RU" b="1" dirty="0">
                <a:effectLst/>
              </a:rPr>
              <a:t>)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4) </a:t>
            </a:r>
            <a:r>
              <a:rPr lang="ru-RU" b="1" dirty="0" smtClean="0">
                <a:effectLst/>
              </a:rPr>
              <a:t>моральный </a:t>
            </a:r>
            <a:r>
              <a:rPr lang="ru-RU" b="1" dirty="0">
                <a:effectLst/>
              </a:rPr>
              <a:t>вред (нарушение правила конфиденциальности медицинским персоналом, правила правдивости, принципа невмешательства в личную жизнь)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5) вред, при лечении </a:t>
            </a:r>
            <a:r>
              <a:rPr lang="ru-RU" b="1" dirty="0" smtClean="0">
                <a:effectLst/>
              </a:rPr>
              <a:t>(инвазивные и </a:t>
            </a:r>
            <a:r>
              <a:rPr lang="ru-RU" b="1" dirty="0" err="1" smtClean="0">
                <a:effectLst/>
              </a:rPr>
              <a:t>неинвазивные</a:t>
            </a:r>
            <a:r>
              <a:rPr lang="ru-RU" b="1" dirty="0" smtClean="0">
                <a:effectLst/>
              </a:rPr>
              <a:t> методы, </a:t>
            </a:r>
            <a:r>
              <a:rPr lang="ru-RU" b="1" dirty="0">
                <a:effectLst/>
              </a:rPr>
              <a:t>«Механизированная терапия»</a:t>
            </a:r>
            <a:r>
              <a:rPr lang="ru-RU" b="1" dirty="0" smtClean="0">
                <a:effectLst/>
              </a:rPr>
              <a:t>)</a:t>
            </a:r>
          </a:p>
          <a:p>
            <a:r>
              <a:rPr lang="ru-RU" b="1" dirty="0" smtClean="0">
                <a:effectLst/>
              </a:rPr>
              <a:t>Выбор наименьшего зла: когда </a:t>
            </a:r>
            <a:r>
              <a:rPr lang="ru-RU" b="1" dirty="0">
                <a:effectLst/>
              </a:rPr>
              <a:t>вреда избежать нельзя, то он должен быть сведен к минимальному.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425" y="0"/>
            <a:ext cx="3584576" cy="24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13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67780"/>
            <a:ext cx="8070814" cy="914400"/>
          </a:xfrm>
        </p:spPr>
        <p:txBody>
          <a:bodyPr/>
          <a:lstStyle/>
          <a:p>
            <a:pPr algn="l"/>
            <a:r>
              <a:rPr lang="ru-RU" b="1" dirty="0" smtClean="0"/>
              <a:t>Злоупотребления в психиатрии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998291"/>
            <a:ext cx="10086232" cy="5922626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/>
              </a:rPr>
              <a:t>Ложная постановка диагноза (</a:t>
            </a:r>
            <a:r>
              <a:rPr lang="ru-RU" b="1" dirty="0" err="1" smtClean="0">
                <a:effectLst/>
              </a:rPr>
              <a:t>гипердиагностика</a:t>
            </a:r>
            <a:r>
              <a:rPr lang="ru-RU" b="1" dirty="0" smtClean="0">
                <a:effectLst/>
              </a:rPr>
              <a:t>)</a:t>
            </a:r>
          </a:p>
          <a:p>
            <a:r>
              <a:rPr lang="ru-RU" b="1" dirty="0" smtClean="0">
                <a:effectLst/>
              </a:rPr>
              <a:t>Незаконная госпитализация</a:t>
            </a:r>
          </a:p>
          <a:p>
            <a:r>
              <a:rPr lang="ru-RU" b="1" dirty="0" smtClean="0">
                <a:effectLst/>
              </a:rPr>
              <a:t>«Карательная психиатрия» - использование психиатрии </a:t>
            </a:r>
            <a:r>
              <a:rPr lang="ru-RU" b="1" dirty="0">
                <a:effectLst/>
              </a:rPr>
              <a:t>в политических </a:t>
            </a:r>
            <a:r>
              <a:rPr lang="ru-RU" b="1" dirty="0" smtClean="0">
                <a:effectLst/>
              </a:rPr>
              <a:t>целях: злоупотребление</a:t>
            </a:r>
            <a:r>
              <a:rPr lang="ru-RU" b="1" dirty="0">
                <a:effectLst/>
              </a:rPr>
              <a:t> психиатрическим диагнозом, лечением и содержанием в изоляции в целях ограничения фундаментальных прав человека для определённых лиц или групп в </a:t>
            </a:r>
            <a:r>
              <a:rPr lang="ru-RU" b="1" dirty="0" smtClean="0">
                <a:effectLst/>
              </a:rPr>
              <a:t>обществе</a:t>
            </a:r>
          </a:p>
          <a:p>
            <a:r>
              <a:rPr lang="ru-RU" b="1" dirty="0" smtClean="0">
                <a:effectLst/>
              </a:rPr>
              <a:t>Применение психиатрических средств в немедицинских целях (для наказания лица)</a:t>
            </a:r>
          </a:p>
          <a:p>
            <a:r>
              <a:rPr lang="ru-RU" b="1" dirty="0" smtClean="0">
                <a:effectLst/>
              </a:rPr>
              <a:t>Использование профессионального положения (заключение сделок, использование труда пациента)</a:t>
            </a:r>
          </a:p>
          <a:p>
            <a:r>
              <a:rPr lang="ru-RU" b="1" dirty="0">
                <a:effectLst/>
              </a:rPr>
              <a:t>Необоснованное установление недееспособности </a:t>
            </a:r>
            <a:r>
              <a:rPr lang="ru-RU" b="1" dirty="0" smtClean="0">
                <a:effectLst/>
              </a:rPr>
              <a:t>лица</a:t>
            </a:r>
          </a:p>
          <a:p>
            <a:r>
              <a:rPr lang="ru-RU" b="1" dirty="0" smtClean="0">
                <a:effectLst/>
              </a:rPr>
              <a:t>Проведение экспериментов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8344" y="-25167"/>
            <a:ext cx="1843656" cy="2583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795" y="2558643"/>
            <a:ext cx="2632205" cy="1981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138" y="4540538"/>
            <a:ext cx="2505673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1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Вопрос 2. Моральные проблемы наркологии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309" y="1778466"/>
            <a:ext cx="5358733" cy="472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0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533474"/>
            <a:ext cx="10353762" cy="3257725"/>
          </a:xfrm>
        </p:spPr>
        <p:txBody>
          <a:bodyPr>
            <a:normAutofit/>
          </a:bodyPr>
          <a:lstStyle/>
          <a:p>
            <a:pPr marL="494100" indent="-457200">
              <a:buFont typeface="+mj-lt"/>
              <a:buAutoNum type="arabicPeriod"/>
            </a:pPr>
            <a:r>
              <a:rPr lang="ru-RU" sz="3600" b="1" dirty="0" smtClean="0"/>
              <a:t>Моральные проблемы психиатрии</a:t>
            </a:r>
          </a:p>
          <a:p>
            <a:pPr marL="494100" indent="-457200">
              <a:buFont typeface="+mj-lt"/>
              <a:buAutoNum type="arabicPeriod"/>
            </a:pPr>
            <a:r>
              <a:rPr lang="ru-RU" sz="3600" b="1" dirty="0" smtClean="0"/>
              <a:t>Моральные проблемы наркологии</a:t>
            </a:r>
          </a:p>
          <a:p>
            <a:pPr marL="494100" indent="-457200">
              <a:buFont typeface="+mj-lt"/>
              <a:buAutoNum type="arabicPeriod"/>
            </a:pPr>
            <a:r>
              <a:rPr lang="ru-RU" sz="3600" b="1" dirty="0" smtClean="0"/>
              <a:t>ВИЧ-инфекция: этико-юридические аспекты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89" y="0"/>
            <a:ext cx="3954011" cy="25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62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b="1" dirty="0" smtClean="0"/>
              <a:t>Термин наркология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382473"/>
            <a:ext cx="10293897" cy="4261608"/>
          </a:xfrm>
        </p:spPr>
        <p:txBody>
          <a:bodyPr>
            <a:normAutofit/>
          </a:bodyPr>
          <a:lstStyle/>
          <a:p>
            <a:r>
              <a:rPr lang="ru-RU" b="1" dirty="0" err="1">
                <a:effectLst/>
              </a:rPr>
              <a:t>Нарколо́гия</a:t>
            </a:r>
            <a:r>
              <a:rPr lang="ru-RU" b="1" dirty="0">
                <a:effectLst/>
              </a:rPr>
              <a:t> (от др.-греч. </a:t>
            </a:r>
            <a:r>
              <a:rPr lang="ru-RU" b="1" dirty="0" err="1">
                <a:effectLst/>
              </a:rPr>
              <a:t>νάρκη</a:t>
            </a:r>
            <a:r>
              <a:rPr lang="ru-RU" b="1" dirty="0">
                <a:effectLst/>
              </a:rPr>
              <a:t> «оцепенение, сон», и </a:t>
            </a:r>
            <a:r>
              <a:rPr lang="ru-RU" b="1" dirty="0" err="1">
                <a:effectLst/>
              </a:rPr>
              <a:t>λόγος</a:t>
            </a:r>
            <a:r>
              <a:rPr lang="ru-RU" b="1" dirty="0">
                <a:effectLst/>
              </a:rPr>
              <a:t> «учение») — это раздел психиатрии, </a:t>
            </a:r>
            <a:r>
              <a:rPr lang="ru-RU" b="1" dirty="0" smtClean="0">
                <a:effectLst/>
              </a:rPr>
              <a:t>изучающий </a:t>
            </a:r>
            <a:r>
              <a:rPr lang="ru-RU" b="1" dirty="0">
                <a:effectLst/>
              </a:rPr>
              <a:t>проявления наркологических болезней – болезней, которые связаны с зависимостью от вещества (наркомании, токсикомании и хронического </a:t>
            </a:r>
            <a:r>
              <a:rPr lang="ru-RU" b="1" dirty="0" smtClean="0">
                <a:effectLst/>
              </a:rPr>
              <a:t>алкоголизм)</a:t>
            </a:r>
            <a:r>
              <a:rPr lang="ru-RU" b="1" dirty="0" smtClean="0"/>
              <a:t>, </a:t>
            </a:r>
            <a:r>
              <a:rPr lang="ru-RU" b="1" dirty="0" smtClean="0">
                <a:effectLst/>
              </a:rPr>
              <a:t>разрабатывающий </a:t>
            </a:r>
            <a:r>
              <a:rPr lang="ru-RU" b="1" dirty="0">
                <a:effectLst/>
              </a:rPr>
              <a:t>методы их диагностики, лечения и </a:t>
            </a:r>
            <a:r>
              <a:rPr lang="ru-RU" b="1" dirty="0" smtClean="0">
                <a:effectLst/>
              </a:rPr>
              <a:t>профилактики.</a:t>
            </a:r>
          </a:p>
          <a:p>
            <a:r>
              <a:rPr lang="ru-RU" b="1" dirty="0" smtClean="0">
                <a:effectLst/>
              </a:rPr>
              <a:t> Термин «наркология» используется в России и на постсоветском пространстве, специалистом является врач психиатр-нарколог</a:t>
            </a:r>
          </a:p>
          <a:p>
            <a:r>
              <a:rPr lang="ru-RU" b="1" dirty="0">
                <a:effectLst/>
              </a:rPr>
              <a:t>В</a:t>
            </a:r>
            <a:r>
              <a:rPr lang="ru-RU" b="1" dirty="0" smtClean="0">
                <a:effectLst/>
              </a:rPr>
              <a:t> США и западных странах используется термин «</a:t>
            </a:r>
            <a:r>
              <a:rPr lang="ru-RU" b="1" dirty="0" err="1" smtClean="0">
                <a:effectLst/>
              </a:rPr>
              <a:t>аддиктивная</a:t>
            </a:r>
            <a:r>
              <a:rPr lang="ru-RU" b="1" dirty="0" smtClean="0">
                <a:effectLst/>
              </a:rPr>
              <a:t> медицина» </a:t>
            </a:r>
            <a:r>
              <a:rPr lang="ru-RU" b="1" dirty="0">
                <a:effectLst/>
              </a:rPr>
              <a:t>(англ. </a:t>
            </a:r>
            <a:r>
              <a:rPr lang="ru-RU" b="1" i="1" dirty="0" err="1">
                <a:effectLst/>
              </a:rPr>
              <a:t>addiction</a:t>
            </a:r>
            <a:r>
              <a:rPr lang="ru-RU" b="1" i="1" dirty="0">
                <a:effectLst/>
              </a:rPr>
              <a:t> </a:t>
            </a:r>
            <a:r>
              <a:rPr lang="ru-RU" b="1" i="1" dirty="0" err="1">
                <a:effectLst/>
              </a:rPr>
              <a:t>medicine</a:t>
            </a:r>
            <a:r>
              <a:rPr lang="ru-RU" b="1" dirty="0">
                <a:effectLst/>
              </a:rPr>
              <a:t> «</a:t>
            </a:r>
            <a:r>
              <a:rPr lang="ru-RU" b="1" dirty="0" err="1">
                <a:effectLst/>
              </a:rPr>
              <a:t>аддикция</a:t>
            </a:r>
            <a:r>
              <a:rPr lang="ru-RU" b="1" dirty="0">
                <a:effectLst/>
              </a:rPr>
              <a:t>», от </a:t>
            </a:r>
            <a:r>
              <a:rPr lang="ru-RU" b="1" dirty="0" smtClean="0">
                <a:effectLst/>
              </a:rPr>
              <a:t>лат.</a:t>
            </a:r>
            <a:r>
              <a:rPr lang="ru-RU" b="1" dirty="0">
                <a:effectLst/>
              </a:rPr>
              <a:t> </a:t>
            </a:r>
            <a:r>
              <a:rPr lang="ru-RU" b="1" i="1" dirty="0" err="1">
                <a:effectLst/>
              </a:rPr>
              <a:t>addictus</a:t>
            </a:r>
            <a:r>
              <a:rPr lang="ru-RU" b="1" dirty="0">
                <a:effectLst/>
              </a:rPr>
              <a:t> «пристрастившийся</a:t>
            </a:r>
            <a:r>
              <a:rPr lang="ru-RU" b="1" dirty="0" smtClean="0">
                <a:effectLst/>
              </a:rPr>
              <a:t>»), специалист может не иметь подготовки </a:t>
            </a:r>
            <a:r>
              <a:rPr lang="ru-RU" b="1" dirty="0">
                <a:effectLst/>
              </a:rPr>
              <a:t>по психиатрии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665" y="-1"/>
            <a:ext cx="6139335" cy="21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50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7930997" cy="970450"/>
          </a:xfrm>
        </p:spPr>
        <p:txBody>
          <a:bodyPr/>
          <a:lstStyle/>
          <a:p>
            <a:pPr algn="l"/>
            <a:r>
              <a:rPr lang="ru-RU" b="1" dirty="0" smtClean="0"/>
              <a:t>Актуальность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189650"/>
            <a:ext cx="7466807" cy="360155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Наркомания, токсикомания и алкоголизм – </a:t>
            </a:r>
            <a:r>
              <a:rPr lang="ru-RU" b="1" dirty="0" err="1" smtClean="0"/>
              <a:t>медико</a:t>
            </a:r>
            <a:r>
              <a:rPr lang="ru-RU" b="1" dirty="0" smtClean="0"/>
              <a:t> - социальная проблема </a:t>
            </a:r>
          </a:p>
          <a:p>
            <a:r>
              <a:rPr lang="ru-RU" b="1" dirty="0" smtClean="0">
                <a:effectLst/>
              </a:rPr>
              <a:t>Зависимость вредит </a:t>
            </a:r>
            <a:r>
              <a:rPr lang="ru-RU" b="1" dirty="0">
                <a:effectLst/>
              </a:rPr>
              <a:t>человеческому здоровью, </a:t>
            </a:r>
            <a:r>
              <a:rPr lang="ru-RU" b="1" dirty="0" smtClean="0">
                <a:effectLst/>
              </a:rPr>
              <a:t>приводит </a:t>
            </a:r>
            <a:r>
              <a:rPr lang="ru-RU" b="1" dirty="0">
                <a:effectLst/>
              </a:rPr>
              <a:t>к развитию болезней соматических и </a:t>
            </a:r>
            <a:r>
              <a:rPr lang="ru-RU" b="1" dirty="0" smtClean="0">
                <a:effectLst/>
              </a:rPr>
              <a:t>психических</a:t>
            </a:r>
          </a:p>
          <a:p>
            <a:r>
              <a:rPr lang="ru-RU" b="1" dirty="0" smtClean="0">
                <a:effectLst/>
              </a:rPr>
              <a:t>Зависимость увеличивает смертность, в том числе в молодом возрасте</a:t>
            </a:r>
          </a:p>
          <a:p>
            <a:r>
              <a:rPr lang="ru-RU" b="1" dirty="0">
                <a:effectLst/>
              </a:rPr>
              <a:t>Зависимость </a:t>
            </a:r>
            <a:r>
              <a:rPr lang="ru-RU" b="1" dirty="0" smtClean="0">
                <a:effectLst/>
              </a:rPr>
              <a:t>приводит </a:t>
            </a:r>
            <a:r>
              <a:rPr lang="ru-RU" b="1" dirty="0">
                <a:effectLst/>
              </a:rPr>
              <a:t>к росту </a:t>
            </a:r>
            <a:r>
              <a:rPr lang="ru-RU" b="1" dirty="0" smtClean="0">
                <a:effectLst/>
              </a:rPr>
              <a:t>преступности</a:t>
            </a:r>
          </a:p>
          <a:p>
            <a:r>
              <a:rPr lang="ru-RU" b="1" dirty="0" smtClean="0">
                <a:effectLst/>
              </a:rPr>
              <a:t>От зависимости своих близких страдает семья</a:t>
            </a:r>
          </a:p>
          <a:p>
            <a:r>
              <a:rPr lang="ru-RU" b="1" dirty="0">
                <a:effectLst/>
              </a:rPr>
              <a:t>От зависимости с</a:t>
            </a:r>
            <a:r>
              <a:rPr lang="ru-RU" b="1" dirty="0" smtClean="0">
                <a:effectLst/>
              </a:rPr>
              <a:t>традает </a:t>
            </a:r>
            <a:r>
              <a:rPr lang="ru-RU" b="1" dirty="0">
                <a:effectLst/>
              </a:rPr>
              <a:t>генофонд страны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584" y="0"/>
            <a:ext cx="3347208" cy="2231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792" y="2231472"/>
            <a:ext cx="3347208" cy="234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79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939" y="1"/>
            <a:ext cx="3459060" cy="21619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34224"/>
            <a:ext cx="7238069" cy="1445826"/>
          </a:xfrm>
        </p:spPr>
        <p:txBody>
          <a:bodyPr/>
          <a:lstStyle/>
          <a:p>
            <a:pPr algn="l"/>
            <a:r>
              <a:rPr lang="ru-RU" b="1" dirty="0" smtClean="0"/>
              <a:t>Болезнь или </a:t>
            </a:r>
            <a:r>
              <a:rPr lang="ru-RU" b="1" dirty="0" err="1" smtClean="0"/>
              <a:t>девиантное</a:t>
            </a:r>
            <a:r>
              <a:rPr lang="ru-RU" b="1" dirty="0" smtClean="0"/>
              <a:t> поведение?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191"/>
            <a:ext cx="12191999" cy="4869809"/>
          </a:xfrm>
        </p:spPr>
        <p:txBody>
          <a:bodyPr/>
          <a:lstStyle/>
          <a:p>
            <a:r>
              <a:rPr lang="ru-RU" b="1" dirty="0" err="1" smtClean="0">
                <a:effectLst/>
              </a:rPr>
              <a:t>Девиантное</a:t>
            </a:r>
            <a:r>
              <a:rPr lang="ru-RU" b="1" dirty="0" smtClean="0">
                <a:effectLst/>
              </a:rPr>
              <a:t> </a:t>
            </a:r>
            <a:r>
              <a:rPr lang="ru-RU" b="1" dirty="0">
                <a:effectLst/>
              </a:rPr>
              <a:t>поведение</a:t>
            </a:r>
            <a:r>
              <a:rPr lang="ru-RU" b="1" dirty="0" smtClean="0">
                <a:effectLst/>
              </a:rPr>
              <a:t>(лат</a:t>
            </a:r>
            <a:r>
              <a:rPr lang="ru-RU" b="1" dirty="0">
                <a:effectLst/>
              </a:rPr>
              <a:t>. </a:t>
            </a:r>
            <a:r>
              <a:rPr lang="ru-RU" b="1" i="1" dirty="0" err="1">
                <a:effectLst/>
              </a:rPr>
              <a:t>deviation</a:t>
            </a:r>
            <a:r>
              <a:rPr lang="ru-RU" b="1" dirty="0">
                <a:effectLst/>
              </a:rPr>
              <a:t> — отклонение) — это устойчивое поведение личности, отклоняющееся от общепринятых, наиболее распространённых и устоявшихся общественных </a:t>
            </a:r>
            <a:r>
              <a:rPr lang="ru-RU" b="1" dirty="0" smtClean="0">
                <a:effectLst/>
              </a:rPr>
              <a:t>норм</a:t>
            </a:r>
          </a:p>
          <a:p>
            <a:r>
              <a:rPr lang="ru-RU" b="1" dirty="0">
                <a:effectLst/>
              </a:rPr>
              <a:t>Общество не признает алкоголизм и наркоманию болезнями в прямом смысле этого </a:t>
            </a:r>
            <a:r>
              <a:rPr lang="ru-RU" b="1" dirty="0" smtClean="0">
                <a:effectLst/>
              </a:rPr>
              <a:t>слова</a:t>
            </a:r>
          </a:p>
          <a:p>
            <a:r>
              <a:rPr lang="ru-RU" b="1" dirty="0" smtClean="0">
                <a:effectLst/>
              </a:rPr>
              <a:t>Общество </a:t>
            </a:r>
            <a:r>
              <a:rPr lang="ru-RU" b="1" dirty="0">
                <a:effectLst/>
              </a:rPr>
              <a:t>часто воспринимает зависимость как </a:t>
            </a:r>
            <a:r>
              <a:rPr lang="ru-RU" b="1" dirty="0" err="1">
                <a:effectLst/>
              </a:rPr>
              <a:t>девиантное</a:t>
            </a:r>
            <a:r>
              <a:rPr lang="ru-RU" b="1" dirty="0">
                <a:effectLst/>
              </a:rPr>
              <a:t> поведение, соответственно считая, что больные сами виноваты в своей болезни, в связи с этим на таких больных не распространяется сострадание и </a:t>
            </a:r>
            <a:r>
              <a:rPr lang="ru-RU" b="1" dirty="0" smtClean="0">
                <a:effectLst/>
              </a:rPr>
              <a:t>участие </a:t>
            </a:r>
          </a:p>
          <a:p>
            <a:r>
              <a:rPr lang="ru-RU" b="1" dirty="0">
                <a:effectLst/>
              </a:rPr>
              <a:t>Общество </a:t>
            </a:r>
            <a:r>
              <a:rPr lang="ru-RU" b="1" dirty="0" smtClean="0">
                <a:effectLst/>
              </a:rPr>
              <a:t>воспринимая </a:t>
            </a:r>
            <a:r>
              <a:rPr lang="ru-RU" b="1" dirty="0">
                <a:effectLst/>
              </a:rPr>
              <a:t>зависимость как </a:t>
            </a:r>
            <a:r>
              <a:rPr lang="ru-RU" b="1" dirty="0" err="1">
                <a:effectLst/>
              </a:rPr>
              <a:t>девиантное</a:t>
            </a:r>
            <a:r>
              <a:rPr lang="ru-RU" b="1" dirty="0">
                <a:effectLst/>
              </a:rPr>
              <a:t> </a:t>
            </a:r>
            <a:r>
              <a:rPr lang="ru-RU" b="1" dirty="0" smtClean="0">
                <a:effectLst/>
              </a:rPr>
              <a:t>поведение пытается воздействовать на больного воспитательными мерами, тем самым откладывая лечение</a:t>
            </a:r>
          </a:p>
          <a:p>
            <a:r>
              <a:rPr lang="ru-RU" b="1" dirty="0" smtClean="0">
                <a:effectLst/>
              </a:rPr>
              <a:t>Зависимое лицо отрицает свою зависимость и не считает свое поведение болезнью, соответственно не обращается за помощью, запуская болезнь</a:t>
            </a:r>
          </a:p>
          <a:p>
            <a:r>
              <a:rPr lang="ru-RU" b="1" dirty="0" smtClean="0">
                <a:effectLst/>
              </a:rPr>
              <a:t>Общество и сам больной не воспринимают зависимость, как хроническое заболевание</a:t>
            </a:r>
            <a:endParaRPr lang="ru-R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1294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228" y="609600"/>
            <a:ext cx="10831329" cy="970450"/>
          </a:xfrm>
        </p:spPr>
        <p:txBody>
          <a:bodyPr/>
          <a:lstStyle/>
          <a:p>
            <a:pPr algn="l"/>
            <a:r>
              <a:rPr lang="ru-RU" b="1" dirty="0" smtClean="0"/>
              <a:t>Добровольность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393" y="1864219"/>
            <a:ext cx="10957164" cy="4922475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effectLst/>
              </a:rPr>
              <a:t>Федеральный </a:t>
            </a:r>
            <a:r>
              <a:rPr lang="ru-RU" b="1" dirty="0">
                <a:effectLst/>
              </a:rPr>
              <a:t>закон от 08.01.1998 N 3-ФЗ (ред. от 26.07.2019) "О наркотических средствах и психотропных </a:t>
            </a:r>
            <a:r>
              <a:rPr lang="ru-RU" b="1" dirty="0" smtClean="0">
                <a:effectLst/>
              </a:rPr>
              <a:t>веществах«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Наркологическая помощь больным наркоманией оказывается при наличии их информированного добровольного согласия на медицинское вмешательство, </a:t>
            </a:r>
            <a:r>
              <a:rPr lang="ru-RU" b="1" dirty="0" smtClean="0">
                <a:effectLst/>
              </a:rPr>
              <a:t>а </a:t>
            </a:r>
            <a:r>
              <a:rPr lang="ru-RU" b="1" dirty="0">
                <a:effectLst/>
              </a:rPr>
              <a:t>больным наркоманией несовершеннолетним - при наличии информированного добровольного согласия на медицинское вмешательство одного из родителей или иного законного </a:t>
            </a:r>
            <a:r>
              <a:rPr lang="ru-RU" b="1" dirty="0" smtClean="0">
                <a:effectLst/>
              </a:rPr>
              <a:t>представителя</a:t>
            </a:r>
          </a:p>
          <a:p>
            <a:pPr marL="36900" indent="0">
              <a:buNone/>
            </a:pPr>
            <a:r>
              <a:rPr lang="ru-RU" b="1" dirty="0">
                <a:effectLst/>
              </a:rPr>
              <a:t>На больных наркоманией, находящихся под диспансерным наблюдением и продолжающих потреблять наркотические средства или психотропные вещества без назначения врача либо уклоняющихся от лечения, а также на лиц, привлеченных к административной ответственности или осужденных за совершение преступлений к наказанию </a:t>
            </a:r>
            <a:r>
              <a:rPr lang="ru-RU" b="1" dirty="0" smtClean="0">
                <a:effectLst/>
              </a:rPr>
              <a:t>и </a:t>
            </a:r>
            <a:r>
              <a:rPr lang="ru-RU" b="1" dirty="0">
                <a:effectLst/>
              </a:rPr>
              <a:t>нуждающихся в лечении от наркомании, по решению суда может быть возложена обязанность пройти лечение от </a:t>
            </a:r>
            <a:r>
              <a:rPr lang="ru-RU" b="1" dirty="0" smtClean="0">
                <a:effectLst/>
              </a:rPr>
              <a:t>наркомании</a:t>
            </a:r>
          </a:p>
          <a:p>
            <a:r>
              <a:rPr lang="ru-RU" b="1" dirty="0" smtClean="0">
                <a:effectLst/>
              </a:rPr>
              <a:t>Уголовный </a:t>
            </a:r>
            <a:r>
              <a:rPr lang="ru-RU" b="1" dirty="0">
                <a:effectLst/>
              </a:rPr>
              <a:t>кодекс Российской </a:t>
            </a:r>
            <a:r>
              <a:rPr lang="ru-RU" b="1" dirty="0" smtClean="0">
                <a:effectLst/>
              </a:rPr>
              <a:t>Федерации. </a:t>
            </a:r>
            <a:r>
              <a:rPr lang="ru-RU" b="1" dirty="0">
                <a:effectLst/>
              </a:rPr>
              <a:t>Глава 15. П</a:t>
            </a:r>
            <a:r>
              <a:rPr lang="ru-RU" b="1" dirty="0" smtClean="0">
                <a:effectLst/>
              </a:rPr>
              <a:t>ринудительные меры медицинского характера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832" y="0"/>
            <a:ext cx="3073167" cy="18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06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Анонимность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897" y="2309060"/>
            <a:ext cx="9756397" cy="4343410"/>
          </a:xfrm>
        </p:spPr>
        <p:txBody>
          <a:bodyPr>
            <a:noAutofit/>
          </a:bodyPr>
          <a:lstStyle/>
          <a:p>
            <a:r>
              <a:rPr lang="ru-RU" sz="2400" b="1" dirty="0">
                <a:effectLst/>
              </a:rPr>
              <a:t>Приказ Минздрава РФ от 23 августа 1999 года N 327 «Об анонимном лечении в наркологических учреждениях (подразделениях)»</a:t>
            </a:r>
          </a:p>
          <a:p>
            <a:r>
              <a:rPr lang="ru-RU" sz="2400" b="1" dirty="0" smtClean="0">
                <a:effectLst/>
              </a:rPr>
              <a:t>Больной опасается последствий постановки на учет и возможных социально-правовых ограничений</a:t>
            </a:r>
          </a:p>
          <a:p>
            <a:r>
              <a:rPr lang="ru-RU" sz="2400" b="1" dirty="0">
                <a:effectLst/>
              </a:rPr>
              <a:t>Больной </a:t>
            </a:r>
            <a:r>
              <a:rPr lang="ru-RU" sz="2400" b="1" dirty="0" smtClean="0">
                <a:effectLst/>
              </a:rPr>
              <a:t>опасается дискриминации и стигматизации</a:t>
            </a:r>
          </a:p>
          <a:p>
            <a:r>
              <a:rPr lang="ru-RU" sz="2400" b="1" dirty="0" smtClean="0">
                <a:effectLst/>
              </a:rPr>
              <a:t>Анонимное лечение всегда платное</a:t>
            </a:r>
          </a:p>
          <a:p>
            <a:r>
              <a:rPr lang="ru-RU" sz="2400" b="1" dirty="0" smtClean="0">
                <a:effectLst/>
              </a:rPr>
              <a:t>Анонимность защищает интересы больного, но может нарушить интересы общества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683" y="0"/>
            <a:ext cx="5416317" cy="230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2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Качество наркологии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248250"/>
            <a:ext cx="10353762" cy="4471331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/>
              </a:rPr>
              <a:t>Наркологическую помощь должны оказывать компетентные специалисты в медицинских учреждениях соответствующего профиля</a:t>
            </a:r>
          </a:p>
          <a:p>
            <a:r>
              <a:rPr lang="ru-RU" b="1" dirty="0" smtClean="0">
                <a:effectLst/>
              </a:rPr>
              <a:t>По законодательству РФ лечение </a:t>
            </a:r>
            <a:r>
              <a:rPr lang="ru-RU" b="1" dirty="0">
                <a:effectLst/>
              </a:rPr>
              <a:t>больных наркоманией проводится только в медицинских организациях государственной и муниципальной систем </a:t>
            </a:r>
            <a:r>
              <a:rPr lang="ru-RU" b="1" dirty="0" smtClean="0">
                <a:effectLst/>
              </a:rPr>
              <a:t>здравоохранения</a:t>
            </a:r>
          </a:p>
          <a:p>
            <a:r>
              <a:rPr lang="ru-RU" b="1" dirty="0">
                <a:effectLst/>
              </a:rPr>
              <a:t>В Российской Федерации запрещается лечение наркомании наркотическими средствами и психотропными веществами, внесенными в Список II</a:t>
            </a:r>
            <a:endParaRPr lang="ru-RU" b="1" dirty="0" smtClean="0">
              <a:effectLst/>
            </a:endParaRPr>
          </a:p>
          <a:p>
            <a:r>
              <a:rPr lang="ru-RU" b="1" dirty="0" smtClean="0">
                <a:effectLst/>
              </a:rPr>
              <a:t>Недопустимо применение научно </a:t>
            </a:r>
            <a:r>
              <a:rPr lang="ru-RU" b="1" dirty="0">
                <a:effectLst/>
              </a:rPr>
              <a:t>необоснованных </a:t>
            </a:r>
            <a:r>
              <a:rPr lang="ru-RU" b="1" dirty="0" smtClean="0">
                <a:effectLst/>
              </a:rPr>
              <a:t>и </a:t>
            </a:r>
            <a:r>
              <a:rPr lang="ru-RU" b="1" dirty="0">
                <a:effectLst/>
              </a:rPr>
              <a:t>этически не допустимых </a:t>
            </a:r>
            <a:r>
              <a:rPr lang="ru-RU" b="1" dirty="0" smtClean="0">
                <a:effectLst/>
              </a:rPr>
              <a:t>методов (физическое воздействие, </a:t>
            </a:r>
            <a:r>
              <a:rPr lang="ru-RU" b="1" dirty="0">
                <a:effectLst/>
              </a:rPr>
              <a:t>«кодирование</a:t>
            </a:r>
            <a:r>
              <a:rPr lang="ru-RU" b="1" dirty="0" smtClean="0">
                <a:effectLst/>
              </a:rPr>
              <a:t>»)</a:t>
            </a:r>
          </a:p>
          <a:p>
            <a:r>
              <a:rPr lang="ru-RU" b="1" dirty="0" smtClean="0">
                <a:effectLst/>
              </a:rPr>
              <a:t>Имеется негативная тенденция коммерциализации наркологической помощи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271" y="1"/>
            <a:ext cx="3370729" cy="22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08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5379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Вопрос 3. </a:t>
            </a:r>
            <a:br>
              <a:rPr lang="ru-RU" b="1" dirty="0" smtClean="0"/>
            </a:br>
            <a:r>
              <a:rPr lang="ru-RU" b="1" dirty="0" smtClean="0"/>
              <a:t>ВИЧ-инфекция</a:t>
            </a:r>
            <a:r>
              <a:rPr lang="ru-RU" b="1" dirty="0"/>
              <a:t>: этико-юридические </a:t>
            </a:r>
            <a:r>
              <a:rPr lang="ru-RU" b="1" dirty="0" smtClean="0"/>
              <a:t>аспекты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02" y="2424418"/>
            <a:ext cx="7353347" cy="413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90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556" y="0"/>
            <a:ext cx="3014444" cy="22608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60060"/>
            <a:ext cx="7206748" cy="947956"/>
          </a:xfrm>
        </p:spPr>
        <p:txBody>
          <a:bodyPr/>
          <a:lstStyle/>
          <a:p>
            <a:pPr algn="l"/>
            <a:r>
              <a:rPr lang="ru-RU" altLang="ru-RU" b="1" dirty="0" smtClean="0"/>
              <a:t>ВИЧ / СПИД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12" y="1140903"/>
            <a:ext cx="9110444" cy="5717097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400" b="1" dirty="0"/>
              <a:t>ВИЧ-инфекция </a:t>
            </a:r>
            <a:r>
              <a:rPr lang="ru-RU" altLang="ru-RU" sz="2400" b="1" dirty="0" smtClean="0"/>
              <a:t>—прогрессирующее </a:t>
            </a:r>
            <a:r>
              <a:rPr lang="ru-RU" altLang="ru-RU" sz="2400" b="1" dirty="0"/>
              <a:t>инфекционное заболевание, возникающее вследствие заражения вирусом иммунодефицита человека.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400" b="1" dirty="0"/>
              <a:t>ВИЧ поражает иммунную систему, в результате чего организм становится высоко восприимчив к оппортунистическим инфекциям и опухолям, которые в конечном итоге приводят к гибели больного</a:t>
            </a:r>
            <a:r>
              <a:rPr lang="ru-RU" altLang="ru-RU" sz="2400" b="1" dirty="0" smtClean="0"/>
              <a:t>.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sz="2400" b="1" dirty="0">
                <a:effectLst/>
              </a:rPr>
              <a:t>СПИД - это синдром приобретенного иммунодефицита человека </a:t>
            </a:r>
            <a:r>
              <a:rPr lang="ru-RU" sz="2400" b="1" dirty="0" smtClean="0">
                <a:effectLst/>
              </a:rPr>
              <a:t>, </a:t>
            </a:r>
            <a:r>
              <a:rPr lang="ru-RU" sz="2400" b="1" dirty="0">
                <a:effectLst/>
              </a:rPr>
              <a:t>последняя стадия </a:t>
            </a:r>
            <a:r>
              <a:rPr lang="ru-RU" sz="2400" b="1" dirty="0" smtClean="0">
                <a:effectLst/>
              </a:rPr>
              <a:t>ВИЧ-инфекции</a:t>
            </a:r>
          </a:p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sz="2400" b="1" dirty="0" smtClean="0"/>
              <a:t>ВИЧ – инфекция - пандемия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557044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60" y="880844"/>
            <a:ext cx="10039429" cy="50370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90569" y="436228"/>
            <a:ext cx="6138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https://rosinfostat.ru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969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79" y="740585"/>
            <a:ext cx="8941205" cy="59706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6011" y="243281"/>
            <a:ext cx="6322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https://rosinfostat.ru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44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Проблема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49"/>
            <a:ext cx="4678512" cy="4058751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Обеспечение баланса интересов личности и общества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307" y="1732449"/>
            <a:ext cx="6252248" cy="40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35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Оренбургская область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629205"/>
            <a:ext cx="10353762" cy="4228795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Оренбуржье занимает пятое место среди наиболее пораженных ВИЧ-инфекцией регионов </a:t>
            </a:r>
            <a:r>
              <a:rPr lang="ru-RU" b="1" dirty="0" smtClean="0">
                <a:effectLst/>
              </a:rPr>
              <a:t>России по данным </a:t>
            </a:r>
            <a:r>
              <a:rPr lang="ru-RU" b="1" dirty="0">
                <a:effectLst/>
              </a:rPr>
              <a:t>Федерального научно-методического центра по профилактике и борьбе со СПИД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>
                <a:effectLst/>
              </a:rPr>
              <a:t>В России 22 субъекта, в которых ситуация наиболее критическая. Оренбургская область замыкает пятерку лидеров малоприятного рейтинга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>
                <a:effectLst/>
              </a:rPr>
              <a:t>В нашем регионе число </a:t>
            </a:r>
            <a:r>
              <a:rPr lang="ru-RU" b="1" dirty="0" smtClean="0">
                <a:effectLst/>
              </a:rPr>
              <a:t>заболевших в 2019 году— </a:t>
            </a:r>
            <a:r>
              <a:rPr lang="ru-RU" b="1" dirty="0">
                <a:effectLst/>
              </a:rPr>
              <a:t>1462,6 на 100 тысяч. Но год от года этот показатель растёт. Так, в 2017 году ВИЧ-инфицированных </a:t>
            </a:r>
            <a:r>
              <a:rPr lang="ru-RU" b="1" dirty="0" err="1">
                <a:effectLst/>
              </a:rPr>
              <a:t>оренбуржцев</a:t>
            </a:r>
            <a:r>
              <a:rPr lang="ru-RU" b="1" dirty="0">
                <a:effectLst/>
              </a:rPr>
              <a:t> было 1289,5 на 100 </a:t>
            </a:r>
            <a:r>
              <a:rPr lang="ru-RU" b="1" dirty="0" err="1">
                <a:effectLst/>
              </a:rPr>
              <a:t>тыс</a:t>
            </a:r>
            <a:r>
              <a:rPr lang="ru-RU" b="1" dirty="0">
                <a:effectLst/>
              </a:rPr>
              <a:t>, а в 2018-м — 1383,4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 smtClean="0">
                <a:effectLst/>
              </a:rPr>
              <a:t>Преобладающим </a:t>
            </a:r>
            <a:r>
              <a:rPr lang="ru-RU" b="1" dirty="0">
                <a:effectLst/>
              </a:rPr>
              <a:t>путем заражения является половой путь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>
                <a:effectLst/>
              </a:rPr>
              <a:t>В Оренбуржье самые большие показатели заболеваемости ВИЧ-инфекцией имеют три территории — Новотроицк, </a:t>
            </a:r>
            <a:r>
              <a:rPr lang="ru-RU" b="1" dirty="0" err="1">
                <a:effectLst/>
              </a:rPr>
              <a:t>Ясненский</a:t>
            </a:r>
            <a:r>
              <a:rPr lang="ru-RU" b="1" dirty="0">
                <a:effectLst/>
              </a:rPr>
              <a:t> и Гайский городские округа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163" y="0"/>
            <a:ext cx="3941837" cy="26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3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b="1" dirty="0"/>
              <a:t>ВИЧ / СПИД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114" y="2869035"/>
            <a:ext cx="11786532" cy="362404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b="1" u="sng" dirty="0">
                <a:effectLst/>
              </a:rPr>
              <a:t>Пути передачи инфекции:</a:t>
            </a:r>
          </a:p>
          <a:p>
            <a:r>
              <a:rPr lang="ru-RU" b="1" dirty="0">
                <a:effectLst/>
              </a:rPr>
              <a:t>Естественные:</a:t>
            </a:r>
          </a:p>
          <a:p>
            <a:pPr marL="36900" indent="0">
              <a:buNone/>
            </a:pPr>
            <a:r>
              <a:rPr lang="ru-RU" b="1" dirty="0" smtClean="0">
                <a:effectLst/>
              </a:rPr>
              <a:t>- половой</a:t>
            </a:r>
            <a:r>
              <a:rPr lang="ru-RU" b="1" dirty="0">
                <a:effectLst/>
              </a:rPr>
              <a:t> (гетеро- и гомосексуальные контакты);</a:t>
            </a:r>
          </a:p>
          <a:p>
            <a:pPr marL="36900" indent="0">
              <a:buNone/>
            </a:pPr>
            <a:r>
              <a:rPr lang="ru-RU" b="1" dirty="0" smtClean="0">
                <a:effectLst/>
              </a:rPr>
              <a:t>- вертикальный</a:t>
            </a:r>
            <a:r>
              <a:rPr lang="ru-RU" b="1" dirty="0">
                <a:effectLst/>
              </a:rPr>
              <a:t> (от заражённой матери к ребёнку во время беременности, родов или кормления грудью).</a:t>
            </a:r>
          </a:p>
          <a:p>
            <a:r>
              <a:rPr lang="ru-RU" b="1" dirty="0">
                <a:effectLst/>
              </a:rPr>
              <a:t>Искусственный — парентеральный (в случае различных воздействий, связанных с нарушением слизистых оболочек и кожных покровов, например, использование нестерильных инструментов при употреблении наркотических веществ, медицинских и немедицинских манипуляциях).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291" y="-1"/>
            <a:ext cx="4620710" cy="32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09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b="1" dirty="0"/>
              <a:t>ВИЧ / СПИД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072" y="1501629"/>
            <a:ext cx="8070814" cy="5209564"/>
          </a:xfrm>
        </p:spPr>
        <p:txBody>
          <a:bodyPr>
            <a:normAutofit fontScale="92500"/>
          </a:bodyPr>
          <a:lstStyle/>
          <a:p>
            <a:pPr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200" b="1" u="sng" dirty="0" smtClean="0">
                <a:ln>
                  <a:noFill/>
                </a:ln>
              </a:rPr>
              <a:t>ВИЧ- ИНФЕКЦИЯ НЕ ПЕРЕДАЕТСЯ: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 smtClean="0">
                <a:latin typeface="Tahoma" panose="020B0604030504040204" pitchFamily="34" charset="0"/>
              </a:rPr>
              <a:t>При </a:t>
            </a:r>
            <a:r>
              <a:rPr lang="ru-RU" altLang="ru-RU" sz="2200" b="1" dirty="0">
                <a:latin typeface="Tahoma" panose="020B0604030504040204" pitchFamily="34" charset="0"/>
              </a:rPr>
              <a:t>дружеских поцелуях, рукопожатиях, </a:t>
            </a:r>
            <a:r>
              <a:rPr lang="ru-RU" altLang="ru-RU" sz="2200" b="1" dirty="0" smtClean="0">
                <a:latin typeface="Tahoma" panose="020B0604030504040204" pitchFamily="34" charset="0"/>
              </a:rPr>
              <a:t>объятиях</a:t>
            </a:r>
            <a:endParaRPr lang="ru-RU" altLang="ru-RU" sz="2200" b="1" dirty="0">
              <a:latin typeface="Tahoma" panose="020B060403050404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Tahoma" panose="020B0604030504040204" pitchFamily="34" charset="0"/>
              </a:rPr>
              <a:t>Через пот или </a:t>
            </a:r>
            <a:r>
              <a:rPr lang="ru-RU" altLang="ru-RU" sz="2200" b="1" dirty="0" smtClean="0">
                <a:latin typeface="Tahoma" panose="020B0604030504040204" pitchFamily="34" charset="0"/>
              </a:rPr>
              <a:t>слезы</a:t>
            </a:r>
            <a:endParaRPr lang="ru-RU" altLang="ru-RU" sz="2200" b="1" dirty="0">
              <a:latin typeface="Tahoma" panose="020B060403050404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Tahoma" panose="020B0604030504040204" pitchFamily="34" charset="0"/>
              </a:rPr>
              <a:t>При использовании общей посуды или постельным </a:t>
            </a:r>
            <a:r>
              <a:rPr lang="ru-RU" altLang="ru-RU" sz="2200" b="1" dirty="0" smtClean="0">
                <a:latin typeface="Tahoma" panose="020B0604030504040204" pitchFamily="34" charset="0"/>
              </a:rPr>
              <a:t>бельем</a:t>
            </a:r>
            <a:endParaRPr lang="ru-RU" altLang="ru-RU" sz="2200" b="1" dirty="0">
              <a:latin typeface="Tahoma" panose="020B060403050404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Tahoma" panose="020B0604030504040204" pitchFamily="34" charset="0"/>
              </a:rPr>
              <a:t>При совместном использовании ванны и/или </a:t>
            </a:r>
            <a:r>
              <a:rPr lang="ru-RU" altLang="ru-RU" sz="2200" b="1" dirty="0" smtClean="0">
                <a:latin typeface="Tahoma" panose="020B0604030504040204" pitchFamily="34" charset="0"/>
              </a:rPr>
              <a:t>унитаза</a:t>
            </a:r>
            <a:endParaRPr lang="ru-RU" altLang="ru-RU" sz="2200" b="1" dirty="0">
              <a:latin typeface="Tahoma" panose="020B0604030504040204" pitchFamily="34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 smtClean="0">
                <a:latin typeface="Tahoma" panose="020B0604030504040204" pitchFamily="34" charset="0"/>
              </a:rPr>
              <a:t>Пользовании </a:t>
            </a:r>
            <a:r>
              <a:rPr lang="ru-RU" altLang="ru-RU" sz="2200" b="1" dirty="0">
                <a:latin typeface="Tahoma" panose="020B0604030504040204" pitchFamily="34" charset="0"/>
              </a:rPr>
              <a:t>телефонным аппаратом, спортивным инвентарем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Tahoma" panose="020B0604030504040204" pitchFamily="34" charset="0"/>
              </a:rPr>
              <a:t>При кашле и чихании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Tahoma" panose="020B0604030504040204" pitchFamily="34" charset="0"/>
              </a:rPr>
              <a:t>Через животных или при укусах насекомых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sz="2200" b="1" dirty="0">
                <a:latin typeface="Tahoma" panose="020B0604030504040204" pitchFamily="34" charset="0"/>
              </a:rPr>
              <a:t>В общественном транспорте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162" y="0"/>
            <a:ext cx="3324837" cy="2327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393" y="2327386"/>
            <a:ext cx="3333607" cy="20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49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Добровольность тестирования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22" y="1979801"/>
            <a:ext cx="12133277" cy="4664279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b="1" dirty="0" smtClean="0"/>
              <a:t>Федеральный закон </a:t>
            </a:r>
            <a:r>
              <a:rPr lang="ru-RU" altLang="ru-RU" b="1" dirty="0"/>
              <a:t>от 30 марта 1995 г. № 38-ФЗ "О предупреждении распространения в Российской Федерации заболевания, вызываемого вирусом иммунодефицита человека (ВИЧ-инфекции</a:t>
            </a:r>
            <a:r>
              <a:rPr lang="ru-RU" altLang="ru-RU" b="1" dirty="0" smtClean="0"/>
              <a:t>)»</a:t>
            </a:r>
          </a:p>
          <a:p>
            <a:pPr indent="-342900">
              <a:buClr>
                <a:schemeClr val="accent1">
                  <a:lumMod val="75000"/>
                </a:schemeClr>
              </a:buClr>
              <a:defRPr/>
            </a:pPr>
            <a:r>
              <a:rPr lang="ru-RU" b="1" dirty="0">
                <a:effectLst/>
              </a:rPr>
              <a:t>Медицинское освидетельствование в медицинских организациях проводится добровольно при наличии информированного добровольного согласия на медицинское вмешательство </a:t>
            </a:r>
            <a:r>
              <a:rPr lang="ru-RU" b="1" dirty="0" err="1">
                <a:effectLst/>
              </a:rPr>
              <a:t>освидетельствуемого</a:t>
            </a:r>
            <a:r>
              <a:rPr lang="ru-RU" b="1" dirty="0">
                <a:effectLst/>
              </a:rPr>
              <a:t> лица или законного представителя </a:t>
            </a:r>
            <a:r>
              <a:rPr lang="ru-RU" b="1" dirty="0" smtClean="0">
                <a:effectLst/>
              </a:rPr>
              <a:t>лица</a:t>
            </a:r>
          </a:p>
          <a:p>
            <a:pPr indent="-342900">
              <a:buClr>
                <a:schemeClr val="accent1">
                  <a:lumMod val="75000"/>
                </a:schemeClr>
              </a:buClr>
              <a:defRPr/>
            </a:pPr>
            <a:r>
              <a:rPr lang="ru-RU" b="1" dirty="0">
                <a:effectLst/>
              </a:rPr>
              <a:t>По желанию </a:t>
            </a:r>
            <a:r>
              <a:rPr lang="ru-RU" b="1" dirty="0" err="1">
                <a:effectLst/>
              </a:rPr>
              <a:t>освидетельствуемого</a:t>
            </a:r>
            <a:r>
              <a:rPr lang="ru-RU" b="1" dirty="0">
                <a:effectLst/>
              </a:rPr>
              <a:t> лица добровольное медицинское освидетельствование может быть анонимным</a:t>
            </a:r>
            <a:endParaRPr lang="ru-RU" altLang="ru-RU" b="1" dirty="0" smtClean="0"/>
          </a:p>
          <a:p>
            <a:pPr indent="-342900"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/>
              <a:t>Лица, подлежащие обязательному обследованию на ВИЧ-инфекцию</a:t>
            </a:r>
          </a:p>
          <a:p>
            <a:pPr marL="36900" indent="0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b="1" dirty="0"/>
              <a:t>доноры биологических жидкостей, тканей и органов при каждом взятии донорского материала </a:t>
            </a:r>
          </a:p>
          <a:p>
            <a:pPr marL="36900" indent="0">
              <a:buNone/>
              <a:defRPr/>
            </a:pPr>
            <a:r>
              <a:rPr lang="ru-RU" b="1" dirty="0"/>
              <a:t>работники отдельных профессий, производств, предприятий, учреждений и организаций, при проведении обязательных предварительных при поступлении на работу и периодических медицинских осмотров</a:t>
            </a:r>
          </a:p>
          <a:p>
            <a:pPr marL="36900" indent="0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b="1" dirty="0"/>
              <a:t>при въезде на территорию Российской Федерации  иностранных граждан на срок более 3х </a:t>
            </a:r>
            <a:r>
              <a:rPr lang="ru-RU" altLang="ru-RU" b="1" dirty="0" smtClean="0"/>
              <a:t>месяцев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511" y="0"/>
            <a:ext cx="3210488" cy="19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19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err="1" smtClean="0"/>
              <a:t>Спидофобия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68" y="2281805"/>
            <a:ext cx="11962701" cy="4576195"/>
          </a:xfrm>
        </p:spPr>
        <p:txBody>
          <a:bodyPr>
            <a:normAutofit lnSpcReduction="10000"/>
          </a:bodyPr>
          <a:lstStyle/>
          <a:p>
            <a:r>
              <a:rPr lang="ru-RU" altLang="ru-RU" sz="2400" b="1" dirty="0" err="1">
                <a:ln>
                  <a:noFill/>
                </a:ln>
              </a:rPr>
              <a:t>Спидофобия</a:t>
            </a:r>
            <a:r>
              <a:rPr lang="ru-RU" altLang="ru-RU" sz="2400" b="1" dirty="0">
                <a:ln>
                  <a:noFill/>
                </a:ln>
              </a:rPr>
              <a:t> – это </a:t>
            </a:r>
            <a:r>
              <a:rPr lang="ru-RU" altLang="ru-RU" sz="2400" b="1" dirty="0" smtClean="0">
                <a:ln>
                  <a:noFill/>
                </a:ln>
              </a:rPr>
              <a:t>социально – психологический феномен, связанный с </a:t>
            </a:r>
            <a:r>
              <a:rPr lang="ru-RU" altLang="ru-RU" sz="2400" b="1" dirty="0" err="1" smtClean="0">
                <a:ln>
                  <a:noFill/>
                </a:ln>
              </a:rPr>
              <a:t>необоснованой</a:t>
            </a:r>
            <a:r>
              <a:rPr lang="ru-RU" altLang="ru-RU" sz="2400" b="1" dirty="0" smtClean="0">
                <a:ln>
                  <a:noFill/>
                </a:ln>
              </a:rPr>
              <a:t> сильной боязнью </a:t>
            </a:r>
            <a:r>
              <a:rPr lang="ru-RU" altLang="ru-RU" sz="2400" b="1" dirty="0">
                <a:ln>
                  <a:noFill/>
                </a:ln>
              </a:rPr>
              <a:t>заразиться </a:t>
            </a:r>
            <a:r>
              <a:rPr lang="ru-RU" altLang="ru-RU" sz="2400" b="1" dirty="0" smtClean="0">
                <a:ln>
                  <a:noFill/>
                </a:ln>
              </a:rPr>
              <a:t>ВИЧ- инфекцией.</a:t>
            </a:r>
          </a:p>
          <a:p>
            <a:pPr indent="-342900">
              <a:defRPr/>
            </a:pPr>
            <a:r>
              <a:rPr lang="ru-RU" sz="2400" b="1" u="sng" dirty="0"/>
              <a:t>Причины широкого распространения </a:t>
            </a:r>
            <a:r>
              <a:rPr lang="ru-RU" sz="2400" b="1" u="sng" dirty="0" err="1"/>
              <a:t>спидофобии</a:t>
            </a:r>
            <a:r>
              <a:rPr lang="ru-RU" sz="2400" b="1" u="sng" dirty="0"/>
              <a:t> </a:t>
            </a:r>
            <a:r>
              <a:rPr lang="ru-RU" sz="2400" b="1" u="sng" dirty="0" smtClean="0"/>
              <a:t>:</a:t>
            </a:r>
            <a:endParaRPr lang="ru-RU" sz="2400" b="1" u="sng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b="1" dirty="0"/>
              <a:t>ВИЧ-инфекция считается смертельным заболеванием, от которого нет спасения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b="1" dirty="0"/>
              <a:t>степень заразности ВИЧ обычно сильно </a:t>
            </a:r>
            <a:r>
              <a:rPr lang="ru-RU" sz="2400" b="1" dirty="0" smtClean="0"/>
              <a:t>преувеличивается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/>
              <a:t>вокруг </a:t>
            </a:r>
            <a:r>
              <a:rPr lang="ru-RU" sz="2400" b="1" dirty="0"/>
              <a:t>ВИЧ и способов его передачи гуляет множество мифов и страшилок, в интернете можно найти массу недостоверной, но устрашающей информации о ВИЧ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b="1" dirty="0"/>
              <a:t>«признаки» ВИЧ может обнаружить у себя каждый – за них сойдут симптомы обычной простуды и просто плохое </a:t>
            </a:r>
            <a:r>
              <a:rPr lang="ru-RU" sz="2400" b="1" dirty="0" smtClean="0"/>
              <a:t>самочувствие</a:t>
            </a:r>
          </a:p>
          <a:p>
            <a:pPr marL="36900" indent="0">
              <a:buNone/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812" y="0"/>
            <a:ext cx="2284187" cy="228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41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Дискриминация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224" y="2499820"/>
            <a:ext cx="11752976" cy="435818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effectLst/>
              </a:rPr>
              <a:t>В обществе распространена дискриминация и стигматизация ВИЧ – инфицированных, больной </a:t>
            </a:r>
            <a:r>
              <a:rPr lang="ru-RU" b="1" dirty="0">
                <a:effectLst/>
              </a:rPr>
              <a:t>СПИДом в глазах окружающих </a:t>
            </a:r>
            <a:r>
              <a:rPr lang="ru-RU" b="1" dirty="0" smtClean="0">
                <a:effectLst/>
              </a:rPr>
              <a:t>зачастую становится </a:t>
            </a:r>
            <a:r>
              <a:rPr lang="ru-RU" b="1" dirty="0">
                <a:effectLst/>
              </a:rPr>
              <a:t>«прокаженным» и «отверженным</a:t>
            </a:r>
            <a:r>
              <a:rPr lang="ru-RU" b="1" dirty="0" smtClean="0">
                <a:effectLst/>
              </a:rPr>
              <a:t>»</a:t>
            </a:r>
          </a:p>
          <a:p>
            <a:r>
              <a:rPr lang="ru-RU" b="1" dirty="0" smtClean="0">
                <a:effectLst/>
              </a:rPr>
              <a:t>В обществе силен стереотип о том, что ВИЧ- инфекцией болеют определенные категории людей</a:t>
            </a:r>
            <a:r>
              <a:rPr lang="ru-RU" b="1" dirty="0">
                <a:effectLst/>
              </a:rPr>
              <a:t>:</a:t>
            </a:r>
            <a:r>
              <a:rPr lang="ru-RU" b="1" dirty="0" smtClean="0">
                <a:effectLst/>
              </a:rPr>
              <a:t> имеющие асоциальное сексуальное поведение, нетрадиционную сексуальную ориентацию, употребляющие наркотики </a:t>
            </a:r>
          </a:p>
          <a:p>
            <a:r>
              <a:rPr lang="ru-RU" altLang="ru-RU" b="1" dirty="0"/>
              <a:t>Само заболевание воспринимается как закономерное и справедливое наказание за </a:t>
            </a:r>
            <a:r>
              <a:rPr lang="ru-RU" altLang="ru-RU" b="1" dirty="0" smtClean="0"/>
              <a:t>антиобщественный и греховный образ жизни</a:t>
            </a:r>
            <a:endParaRPr lang="ru-RU" b="1" dirty="0" smtClean="0">
              <a:effectLst/>
            </a:endParaRPr>
          </a:p>
          <a:p>
            <a:r>
              <a:rPr lang="ru-RU" b="1" dirty="0" smtClean="0">
                <a:effectLst/>
              </a:rPr>
              <a:t>Стигматизация </a:t>
            </a:r>
            <a:r>
              <a:rPr lang="ru-RU" b="1" dirty="0">
                <a:effectLst/>
              </a:rPr>
              <a:t>часто является следствием нарушения работниками здравоохранения правила </a:t>
            </a:r>
            <a:r>
              <a:rPr lang="ru-RU" b="1" dirty="0" smtClean="0">
                <a:effectLst/>
              </a:rPr>
              <a:t>конфиденциальности</a:t>
            </a:r>
          </a:p>
          <a:p>
            <a:r>
              <a:rPr lang="ru-RU" b="1" dirty="0">
                <a:effectLst/>
              </a:rPr>
              <a:t>Нужна просветительская работа по профилактике ВИЧ-инфекции на уровне всего государства. Необходима многосторонняя пропаганда – систематическое всеохватное освещение разных сторон проблемы ВИЧ-инфекции, особенно предотвращения заражения в СМИ, учебных заведениях, на производстве, через рекламу и т.д.</a:t>
            </a:r>
            <a:endParaRPr lang="ru-RU" b="1" dirty="0"/>
          </a:p>
          <a:p>
            <a:pPr marL="36900" indent="0">
              <a:buNone/>
            </a:pPr>
            <a:endParaRPr lang="ru-RU" dirty="0" smtClean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921" y="-38585"/>
            <a:ext cx="5040285" cy="25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77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6300737" cy="9704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Защита прав ВИЧ - инфицированных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545702"/>
            <a:ext cx="12192000" cy="4312297"/>
          </a:xfrm>
        </p:spPr>
        <p:txBody>
          <a:bodyPr>
            <a:normAutofit/>
          </a:bodyPr>
          <a:lstStyle/>
          <a:p>
            <a:r>
              <a:rPr lang="ru-RU" altLang="ru-RU" b="1" dirty="0"/>
              <a:t>Конституция РФ гарантирует каждому право на неприкосновенность частной жизни, личную и семейную тайну, защиту своей чести и доброго </a:t>
            </a:r>
            <a:r>
              <a:rPr lang="ru-RU" altLang="ru-RU" b="1" dirty="0" smtClean="0"/>
              <a:t>имени</a:t>
            </a:r>
          </a:p>
          <a:p>
            <a:r>
              <a:rPr lang="ru-RU" b="1" dirty="0">
                <a:effectLst/>
              </a:rPr>
              <a:t> </a:t>
            </a:r>
            <a:r>
              <a:rPr lang="ru-RU" altLang="ru-RU" b="1" dirty="0" smtClean="0"/>
              <a:t>Государство </a:t>
            </a:r>
            <a:r>
              <a:rPr lang="ru-RU" altLang="ru-RU" b="1" dirty="0"/>
              <a:t>гарантирует каждому гражданину защиту от любых форм дискриминации, обусловленных наличием у него каких-либо заболеваний</a:t>
            </a:r>
          </a:p>
          <a:p>
            <a:r>
              <a:rPr lang="ru-RU" b="1" dirty="0" smtClean="0">
                <a:effectLst/>
              </a:rPr>
              <a:t>ВИЧ-инфицированным </a:t>
            </a:r>
            <a:r>
              <a:rPr lang="ru-RU" b="1" dirty="0">
                <a:effectLst/>
              </a:rPr>
              <a:t>оказываются на общих основаниях все виды медицинской помощи по медицинским показаниям, при этом они пользуются всеми правами, предусмотренными законодательством Российской Федерации об охране здоровья </a:t>
            </a:r>
            <a:r>
              <a:rPr lang="ru-RU" b="1" dirty="0" smtClean="0">
                <a:effectLst/>
              </a:rPr>
              <a:t>граждан</a:t>
            </a:r>
          </a:p>
          <a:p>
            <a:r>
              <a:rPr lang="ru-RU" altLang="ru-RU" b="1" dirty="0"/>
              <a:t>Отказ врача от оказания медицинской помощи является уголовным преступлением (статья 124 Уголовного кодекса РФ)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714" y="58723"/>
            <a:ext cx="3744286" cy="248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78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260059" y="1"/>
            <a:ext cx="11442583" cy="1149291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200" b="1" dirty="0"/>
              <a:t>Федеральный закон от 30 марта 1995 г. № 38-ФЗ "О предупреждении распространения в Российской Федерации заболевания, вызываемого вирусом иммунодефицита человека (ВИЧ-инфекции</a:t>
            </a:r>
            <a:r>
              <a:rPr lang="ru-RU" altLang="ru-RU" sz="2200" b="1" dirty="0" smtClean="0"/>
              <a:t>)»</a:t>
            </a:r>
            <a:endParaRPr lang="ru-RU" altLang="ru-RU" sz="2400" dirty="0"/>
          </a:p>
        </p:txBody>
      </p:sp>
      <p:sp>
        <p:nvSpPr>
          <p:cNvPr id="87043" name="Объект 2"/>
          <p:cNvSpPr>
            <a:spLocks noGrp="1"/>
          </p:cNvSpPr>
          <p:nvPr>
            <p:ph idx="1"/>
          </p:nvPr>
        </p:nvSpPr>
        <p:spPr>
          <a:xfrm>
            <a:off x="0" y="1124125"/>
            <a:ext cx="12191999" cy="5733875"/>
          </a:xfrm>
        </p:spPr>
        <p:txBody>
          <a:bodyPr rtlCol="0">
            <a:normAutofit fontScale="85000" lnSpcReduction="20000"/>
          </a:bodyPr>
          <a:lstStyle/>
          <a:p>
            <a:pPr marL="36900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1600" b="1" dirty="0" smtClean="0"/>
              <a:t>Статья </a:t>
            </a:r>
            <a:r>
              <a:rPr lang="ru-RU" altLang="ru-RU" sz="1600" b="1" dirty="0"/>
              <a:t>4. Гарантии государства </a:t>
            </a:r>
            <a:endParaRPr lang="ru-RU" altLang="ru-RU" sz="1600" b="1" dirty="0" smtClean="0"/>
          </a:p>
          <a:p>
            <a:pPr marL="36900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1600" b="1" dirty="0" smtClean="0"/>
              <a:t>1</a:t>
            </a:r>
            <a:r>
              <a:rPr lang="ru-RU" altLang="ru-RU" sz="1600" b="1" dirty="0"/>
              <a:t>. Государством гарантируются:</a:t>
            </a:r>
          </a:p>
          <a:p>
            <a:pPr marL="36900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1600" b="1" dirty="0"/>
              <a:t>    регулярное информирование населения, в том числе через средства массовой информации, о доступных мерах профилактики ВИЧ-инфекции;</a:t>
            </a:r>
          </a:p>
          <a:p>
            <a:pPr marL="36900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1600" b="1" dirty="0"/>
              <a:t>    эпидемиологический надзор за распространением ВИЧ-инфекции на территории Российской Федерации;</a:t>
            </a:r>
          </a:p>
          <a:p>
            <a:pPr marL="36900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1600" b="1" dirty="0"/>
              <a:t>    производство средств профилактики, диагностики и лечения ВИЧ-инфекции, а также контроль за безопасностью медицинских препаратов, биологических жидкостей и тканей, используемых в диагностических, лечебных и научных целях;</a:t>
            </a:r>
          </a:p>
          <a:p>
            <a:pPr marL="36900" indent="0"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1600" b="1" dirty="0"/>
              <a:t>    доступность медицинского освидетельствования для выявления ВИЧ-инфекции (далее - медицинское освидетельствование), в том числе и анонимного, с предварительным и последующим консультированием и обеспечение безопасности такого медицинского освидетельствования как для </a:t>
            </a:r>
            <a:r>
              <a:rPr lang="ru-RU" altLang="ru-RU" sz="1600" b="1" dirty="0" err="1"/>
              <a:t>освидетельствуемого</a:t>
            </a:r>
            <a:r>
              <a:rPr lang="ru-RU" altLang="ru-RU" sz="1600" b="1" dirty="0"/>
              <a:t>, так и для лица, проводящего освидетельствование;</a:t>
            </a:r>
          </a:p>
          <a:p>
            <a:pPr marL="36900" indent="0" algn="just">
              <a:buNone/>
            </a:pPr>
            <a:r>
              <a:rPr lang="ru-RU" sz="1600" b="1" dirty="0" smtClean="0">
                <a:effectLst/>
              </a:rPr>
              <a:t>предоставление </a:t>
            </a:r>
            <a:r>
              <a:rPr lang="ru-RU" sz="1600" b="1" dirty="0">
                <a:effectLst/>
              </a:rPr>
              <a:t>медицинской помощи </a:t>
            </a:r>
            <a:r>
              <a:rPr lang="ru-RU" sz="1600" b="1" dirty="0" smtClean="0">
                <a:effectLst/>
              </a:rPr>
              <a:t>ВИЧ-</a:t>
            </a:r>
            <a:r>
              <a:rPr lang="ru-RU" sz="1600" b="1" dirty="0" err="1" smtClean="0">
                <a:effectLst/>
              </a:rPr>
              <a:t>инфицированны</a:t>
            </a:r>
            <a:r>
              <a:rPr lang="ru-RU" sz="1600" b="1" dirty="0">
                <a:effectLst/>
              </a:rPr>
              <a:t> - гражданам Российской Федерации в соответствии с программой государственных гарантий бесплатного оказания гражданам медицинской </a:t>
            </a:r>
            <a:r>
              <a:rPr lang="ru-RU" sz="1600" b="1" dirty="0" err="1" smtClean="0">
                <a:effectLst/>
              </a:rPr>
              <a:t>помощи;развитие</a:t>
            </a:r>
            <a:r>
              <a:rPr lang="ru-RU" sz="1600" b="1" dirty="0" smtClean="0">
                <a:effectLst/>
              </a:rPr>
              <a:t> </a:t>
            </a:r>
            <a:r>
              <a:rPr lang="ru-RU" sz="1600" b="1" dirty="0">
                <a:effectLst/>
              </a:rPr>
              <a:t>научных исследований по проблемам ВИЧ-инфекции</a:t>
            </a:r>
            <a:r>
              <a:rPr lang="ru-RU" sz="1600" b="1" dirty="0" smtClean="0">
                <a:effectLst/>
              </a:rPr>
              <a:t>;</a:t>
            </a:r>
          </a:p>
          <a:p>
            <a:pPr algn="just"/>
            <a:r>
              <a:rPr lang="ru-RU" sz="1600" b="1" dirty="0">
                <a:effectLst/>
              </a:rPr>
              <a:t>социально-бытовая помощь ВИЧ-инфицированным - гражданам Российской Федерации, получение ими образования, их трудоустройство;</a:t>
            </a:r>
          </a:p>
          <a:p>
            <a:pPr algn="just"/>
            <a:r>
              <a:rPr lang="ru-RU" sz="1600" b="1" dirty="0">
                <a:effectLst/>
              </a:rPr>
              <a:t>подготовка специалистов для реализации мер по предупреждению распространения </a:t>
            </a:r>
            <a:r>
              <a:rPr lang="ru-RU" sz="1600" b="1" dirty="0" smtClean="0">
                <a:effectLst/>
              </a:rPr>
              <a:t>ВИЧ-</a:t>
            </a:r>
            <a:r>
              <a:rPr lang="ru-RU" sz="1600" b="1" dirty="0" err="1" smtClean="0">
                <a:effectLst/>
              </a:rPr>
              <a:t>инфекци</a:t>
            </a:r>
            <a:r>
              <a:rPr lang="ru-RU" sz="1600" b="1" dirty="0" smtClean="0">
                <a:effectLst/>
              </a:rPr>
              <a:t>;</a:t>
            </a:r>
            <a:endParaRPr lang="ru-RU" sz="1600" b="1" dirty="0">
              <a:effectLst/>
            </a:endParaRPr>
          </a:p>
          <a:p>
            <a:pPr algn="just"/>
            <a:r>
              <a:rPr lang="ru-RU" sz="1600" b="1" dirty="0">
                <a:effectLst/>
              </a:rPr>
              <a:t>развитие международного сотрудничества и регулярный обмен информацией в рамках международных программ предупреждения распространения ВИЧ-инфекции;</a:t>
            </a:r>
          </a:p>
          <a:p>
            <a:pPr algn="just"/>
            <a:r>
              <a:rPr lang="ru-RU" sz="1600" b="1" dirty="0">
                <a:effectLst/>
              </a:rPr>
              <a:t>бесплатное обеспечение лекарственными препаратами для медицинского применения для лечения ВИЧ-инфекции в амбулаторных условиях в медицинских организациях, подведомственных федеральным органам исполнительной власти, в порядке, установленном уполномоченным Правительством Российской Федерации федеральным органом исполнительной власти, а в медицинских организациях, подведомственных исполнительным органам государственной власти субъектов Российской Федерации, в порядке, установленном органами государственной власти субъектов Российской </a:t>
            </a:r>
            <a:r>
              <a:rPr lang="ru-RU" sz="1600" b="1" dirty="0" smtClean="0">
                <a:effectLst/>
              </a:rPr>
              <a:t>Федерации</a:t>
            </a:r>
            <a:r>
              <a:rPr lang="ru-RU" sz="1600" b="1" dirty="0">
                <a:effectLst/>
              </a:rPr>
              <a:t>.</a:t>
            </a:r>
            <a:endParaRPr lang="ru-RU" dirty="0">
              <a:effectLst/>
            </a:endParaRPr>
          </a:p>
          <a:p>
            <a:pPr algn="just" eaLnBrk="1" fontAlgn="auto" hangingPunct="1"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4121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67780"/>
            <a:ext cx="10353762" cy="1412270"/>
          </a:xfrm>
        </p:spPr>
        <p:txBody>
          <a:bodyPr>
            <a:noAutofit/>
          </a:bodyPr>
          <a:lstStyle/>
          <a:p>
            <a:r>
              <a:rPr lang="ru-RU" altLang="ru-RU" sz="2400" b="1" dirty="0"/>
              <a:t>Федеральный закон от 30 марта 1995 г. № 38-ФЗ "О предупреждении распространения в Российской Федерации заболевания, вызываемого вирусом иммунодефицита человека (ВИЧ-инфекции)»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445" y="1732449"/>
            <a:ext cx="12074555" cy="5045856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effectLst/>
              </a:rPr>
              <a:t>Статья 5. Гарантии соблюдения прав и свобод ВИЧ-инфицированных</a:t>
            </a:r>
          </a:p>
          <a:p>
            <a:pPr marL="36900" indent="0" algn="just">
              <a:buNone/>
            </a:pPr>
            <a:r>
              <a:rPr lang="ru-RU" b="1" dirty="0">
                <a:effectLst/>
              </a:rPr>
              <a:t>1. ВИЧ-инфицированные - граждане Российской Федерации обладают на ее территории всеми правами и свободами и несут обязанности в соответствии с Конституцией Российской Федерации, законодательством Российской Федерации и законодательством субъектов Российской Федерации.</a:t>
            </a:r>
          </a:p>
          <a:p>
            <a:pPr marL="36900" indent="0" algn="just">
              <a:buNone/>
            </a:pPr>
            <a:r>
              <a:rPr lang="ru-RU" b="1" dirty="0">
                <a:effectLst/>
              </a:rPr>
              <a:t>2. Права и свободы граждан Российской Федерации могут быть ограничены в связи с наличием у них ВИЧ-инфекции только федеральным законом.</a:t>
            </a:r>
          </a:p>
          <a:p>
            <a:pPr algn="just"/>
            <a:r>
              <a:rPr lang="ru-RU" b="1" dirty="0" smtClean="0">
                <a:effectLst/>
              </a:rPr>
              <a:t>Статья </a:t>
            </a:r>
            <a:r>
              <a:rPr lang="ru-RU" b="1" dirty="0">
                <a:effectLst/>
              </a:rPr>
              <a:t>17. Запрет на ограничение прав ВИЧ-инфицированных</a:t>
            </a:r>
          </a:p>
          <a:p>
            <a:pPr marL="36900" indent="0" algn="just">
              <a:buNone/>
            </a:pPr>
            <a:r>
              <a:rPr lang="ru-RU" b="1" dirty="0">
                <a:effectLst/>
              </a:rPr>
              <a:t>Не допускаются увольнение с работы, отказ в приеме на работу, отказ в приеме в организации, осуществляющие образовательную деятельность, и медицинские организации, а также ограничение иных прав и законных интересов ВИЧ-инфицированных на основании наличия у них ВИЧ-инфекции, равно как и ограничение жилищных и иных прав и законных интересов членов семей ВИЧ-инфицированных, если иное не предусмотрено настоящим Федеральным законом.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441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7156414" cy="9704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effectLst/>
              </a:rPr>
              <a:t>В</a:t>
            </a:r>
            <a:r>
              <a:rPr lang="ru-RU" b="1" dirty="0" smtClean="0">
                <a:effectLst/>
              </a:rPr>
              <a:t>нутрибольничное инфицирование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024968"/>
            <a:ext cx="10353762" cy="4627502"/>
          </a:xfrm>
        </p:spPr>
        <p:txBody>
          <a:bodyPr/>
          <a:lstStyle/>
          <a:p>
            <a:r>
              <a:rPr lang="ru-RU" b="1" dirty="0">
                <a:effectLst/>
              </a:rPr>
              <a:t>В конце 80-х в городе Элисте, столице Калмыцкой АССР, произошла первая в Советском Союзе массовая вспышка </a:t>
            </a:r>
            <a:r>
              <a:rPr lang="ru-RU" b="1" dirty="0" smtClean="0">
                <a:effectLst/>
              </a:rPr>
              <a:t>ВИЧ-инфекции</a:t>
            </a:r>
          </a:p>
          <a:p>
            <a:r>
              <a:rPr lang="ru-RU" b="1" dirty="0">
                <a:effectLst/>
              </a:rPr>
              <a:t>В</a:t>
            </a:r>
            <a:r>
              <a:rPr lang="ru-RU" b="1" dirty="0" smtClean="0">
                <a:effectLst/>
              </a:rPr>
              <a:t> </a:t>
            </a:r>
            <a:r>
              <a:rPr lang="ru-RU" b="1" dirty="0">
                <a:effectLst/>
              </a:rPr>
              <a:t>Калмыкии </a:t>
            </a:r>
            <a:r>
              <a:rPr lang="ru-RU" b="1" dirty="0" smtClean="0">
                <a:effectLst/>
              </a:rPr>
              <a:t>были заражены </a:t>
            </a:r>
            <a:r>
              <a:rPr lang="ru-RU" b="1" dirty="0">
                <a:effectLst/>
              </a:rPr>
              <a:t>по меньшей мере 75 детей и четыре женщины. Вскоре вспышки вируса были зафиксированы в Ростове-на-Дону, Ставрополе и </a:t>
            </a:r>
            <a:r>
              <a:rPr lang="ru-RU" b="1" dirty="0" smtClean="0">
                <a:effectLst/>
              </a:rPr>
              <a:t>Волгограде </a:t>
            </a:r>
            <a:r>
              <a:rPr lang="ru-RU" b="1" dirty="0">
                <a:effectLst/>
              </a:rPr>
              <a:t>к</a:t>
            </a:r>
            <a:r>
              <a:rPr lang="ru-RU" b="1" dirty="0" smtClean="0">
                <a:effectLst/>
              </a:rPr>
              <a:t> </a:t>
            </a:r>
            <a:r>
              <a:rPr lang="ru-RU" b="1" dirty="0">
                <a:effectLst/>
              </a:rPr>
              <a:t>середине 1989 года общее количество зараженных превысило 270 </a:t>
            </a:r>
            <a:r>
              <a:rPr lang="ru-RU" b="1" dirty="0" smtClean="0">
                <a:effectLst/>
              </a:rPr>
              <a:t>человек</a:t>
            </a:r>
          </a:p>
          <a:p>
            <a:r>
              <a:rPr lang="ru-RU" b="1" dirty="0">
                <a:effectLst/>
              </a:rPr>
              <a:t>В</a:t>
            </a:r>
            <a:r>
              <a:rPr lang="ru-RU" b="1" dirty="0" smtClean="0">
                <a:effectLst/>
              </a:rPr>
              <a:t>ыяснили</a:t>
            </a:r>
            <a:r>
              <a:rPr lang="ru-RU" b="1" dirty="0">
                <a:effectLst/>
              </a:rPr>
              <a:t>, что очагом распространения ВИЧ-инфекции стала республиканская детская больница </a:t>
            </a:r>
            <a:endParaRPr lang="ru-RU" b="1" dirty="0" smtClean="0">
              <a:effectLst/>
            </a:endParaRPr>
          </a:p>
          <a:p>
            <a:r>
              <a:rPr lang="ru-RU" b="1" dirty="0">
                <a:effectLst/>
              </a:rPr>
              <a:t>Самая распространенная причина — халатность </a:t>
            </a:r>
            <a:r>
              <a:rPr lang="ru-RU" b="1" dirty="0" smtClean="0">
                <a:effectLst/>
              </a:rPr>
              <a:t>медработников, включая использование </a:t>
            </a:r>
            <a:r>
              <a:rPr lang="ru-RU" b="1" dirty="0">
                <a:effectLst/>
              </a:rPr>
              <a:t>нестерильного инструментария</a:t>
            </a:r>
          </a:p>
          <a:p>
            <a:r>
              <a:rPr lang="ru-RU" b="1" dirty="0" smtClean="0">
                <a:effectLst/>
              </a:rPr>
              <a:t>Случаи </a:t>
            </a:r>
            <a:r>
              <a:rPr lang="ru-RU" b="1" dirty="0">
                <a:effectLst/>
              </a:rPr>
              <a:t>заражения ВИЧ-инфекцией в результате оказания медицинской помощи </a:t>
            </a:r>
            <a:r>
              <a:rPr lang="ru-RU" b="1" dirty="0" smtClean="0">
                <a:effectLst/>
              </a:rPr>
              <a:t>в Оренбургской области последний </a:t>
            </a:r>
            <a:r>
              <a:rPr lang="ru-RU" b="1" dirty="0">
                <a:effectLst/>
              </a:rPr>
              <a:t>раз были зарегистрированы еще в 2002 </a:t>
            </a:r>
            <a:r>
              <a:rPr lang="ru-RU" b="1" dirty="0" smtClean="0">
                <a:effectLst/>
              </a:rPr>
              <a:t>году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439" y="-66141"/>
            <a:ext cx="3200677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58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Вопрос 1. Моральные проблемы психиатрии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49"/>
            <a:ext cx="5487005" cy="4058751"/>
          </a:xfrm>
        </p:spPr>
        <p:txBody>
          <a:bodyPr>
            <a:normAutofit lnSpcReduction="10000"/>
          </a:bodyPr>
          <a:lstStyle/>
          <a:p>
            <a:pPr marL="36900" indent="0" algn="ctr">
              <a:buNone/>
            </a:pPr>
            <a:r>
              <a:rPr lang="ru-RU" sz="2800" b="1" i="1" u="sng" dirty="0" smtClean="0">
                <a:effectLst/>
              </a:rPr>
              <a:t>ПСИХИАТРИЯ</a:t>
            </a:r>
          </a:p>
          <a:p>
            <a:pPr marL="36900" indent="0" algn="ctr">
              <a:buNone/>
            </a:pPr>
            <a:r>
              <a:rPr lang="ru-RU" sz="2800" b="1" i="1" dirty="0" smtClean="0">
                <a:effectLst/>
              </a:rPr>
              <a:t>(</a:t>
            </a:r>
            <a:r>
              <a:rPr lang="ru-RU" sz="2800" b="1" i="1" dirty="0">
                <a:effectLst/>
              </a:rPr>
              <a:t>от греч. </a:t>
            </a:r>
            <a:r>
              <a:rPr lang="ru-RU" sz="2800" b="1" i="1" dirty="0" err="1">
                <a:effectLst/>
              </a:rPr>
              <a:t>psyche</a:t>
            </a:r>
            <a:r>
              <a:rPr lang="ru-RU" sz="2800" b="1" i="1" dirty="0">
                <a:effectLst/>
              </a:rPr>
              <a:t> душа и </a:t>
            </a:r>
            <a:endParaRPr lang="ru-RU" sz="2800" b="1" i="1" dirty="0" smtClean="0">
              <a:effectLst/>
            </a:endParaRPr>
          </a:p>
          <a:p>
            <a:pPr marL="36900" indent="0" algn="ctr">
              <a:buNone/>
            </a:pPr>
            <a:r>
              <a:rPr lang="ru-RU" sz="2800" b="1" i="1" dirty="0" err="1" smtClean="0">
                <a:effectLst/>
              </a:rPr>
              <a:t>iatreia</a:t>
            </a:r>
            <a:r>
              <a:rPr lang="ru-RU" sz="2800" b="1" i="1" dirty="0">
                <a:effectLst/>
              </a:rPr>
              <a:t> лечение</a:t>
            </a:r>
            <a:r>
              <a:rPr lang="ru-RU" sz="2800" b="1" i="1" dirty="0" smtClean="0">
                <a:effectLst/>
              </a:rPr>
              <a:t>)</a:t>
            </a:r>
            <a:r>
              <a:rPr lang="ru-RU" sz="2800" b="1" dirty="0">
                <a:effectLst/>
              </a:rPr>
              <a:t> </a:t>
            </a:r>
            <a:endParaRPr lang="ru-RU" sz="2800" b="1" dirty="0" smtClean="0">
              <a:effectLst/>
            </a:endParaRPr>
          </a:p>
          <a:p>
            <a:pPr marL="36900" indent="0" algn="ctr">
              <a:buNone/>
            </a:pPr>
            <a:r>
              <a:rPr lang="ru-RU" sz="2800" b="1" dirty="0" smtClean="0">
                <a:effectLst/>
              </a:rPr>
              <a:t>отрасль</a:t>
            </a:r>
            <a:r>
              <a:rPr lang="ru-RU" sz="2800" b="1" dirty="0">
                <a:effectLst/>
              </a:rPr>
              <a:t> медицины, </a:t>
            </a:r>
            <a:endParaRPr lang="ru-RU" sz="2800" b="1" dirty="0" smtClean="0">
              <a:effectLst/>
            </a:endParaRPr>
          </a:p>
          <a:p>
            <a:pPr marL="36900" indent="0" algn="ctr">
              <a:buNone/>
            </a:pPr>
            <a:r>
              <a:rPr lang="ru-RU" sz="2800" b="1" dirty="0" smtClean="0">
                <a:effectLst/>
              </a:rPr>
              <a:t>изучающая </a:t>
            </a:r>
            <a:r>
              <a:rPr lang="ru-RU" sz="2800" b="1" dirty="0">
                <a:effectLst/>
              </a:rPr>
              <a:t>причины, </a:t>
            </a:r>
            <a:endParaRPr lang="ru-RU" sz="2800" b="1" dirty="0" smtClean="0">
              <a:effectLst/>
            </a:endParaRPr>
          </a:p>
          <a:p>
            <a:pPr marL="36900" indent="0" algn="ctr">
              <a:buNone/>
            </a:pPr>
            <a:r>
              <a:rPr lang="ru-RU" sz="2800" b="1" dirty="0" smtClean="0">
                <a:effectLst/>
              </a:rPr>
              <a:t>проявления</a:t>
            </a:r>
            <a:r>
              <a:rPr lang="ru-RU" sz="2800" b="1" dirty="0">
                <a:effectLst/>
              </a:rPr>
              <a:t> и лечение </a:t>
            </a:r>
            <a:endParaRPr lang="ru-RU" sz="2800" b="1" dirty="0" smtClean="0">
              <a:effectLst/>
            </a:endParaRPr>
          </a:p>
          <a:p>
            <a:pPr marL="36900" indent="0" algn="ctr">
              <a:buNone/>
            </a:pPr>
            <a:r>
              <a:rPr lang="ru-RU" sz="2800" b="1" dirty="0" smtClean="0">
                <a:effectLst/>
              </a:rPr>
              <a:t>психических</a:t>
            </a:r>
            <a:r>
              <a:rPr lang="ru-RU" sz="2800" b="1" dirty="0">
                <a:effectLst/>
              </a:rPr>
              <a:t> заболеваний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01" y="1799561"/>
            <a:ext cx="5627944" cy="378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104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8062425" cy="9704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effectLst/>
              </a:rPr>
              <a:t>Опасен ли </a:t>
            </a:r>
            <a:r>
              <a:rPr lang="ru-RU" b="1" dirty="0" smtClean="0">
                <a:effectLst/>
              </a:rPr>
              <a:t>ВИЧ </a:t>
            </a:r>
            <a:r>
              <a:rPr lang="ru-RU" b="1" dirty="0">
                <a:effectLst/>
              </a:rPr>
              <a:t>для медицинских работников?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057" y="2002873"/>
            <a:ext cx="11954312" cy="4855127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effectLst/>
              </a:rPr>
              <a:t>В первые годы думали, что медицинские работники могут очень часто заражаться вирусом СПИДа при обследовании </a:t>
            </a:r>
            <a:r>
              <a:rPr lang="ru-RU" b="1" dirty="0" smtClean="0">
                <a:effectLst/>
              </a:rPr>
              <a:t>больных</a:t>
            </a:r>
          </a:p>
          <a:p>
            <a:r>
              <a:rPr lang="ru-RU" b="1" dirty="0" smtClean="0">
                <a:effectLst/>
              </a:rPr>
              <a:t>Доказано, что вероятность </a:t>
            </a:r>
            <a:r>
              <a:rPr lang="ru-RU" b="1" dirty="0">
                <a:effectLst/>
              </a:rPr>
              <a:t>заражения СПИДом даже при частом профессиональном контакте с источником инфекции очень </a:t>
            </a:r>
            <a:r>
              <a:rPr lang="ru-RU" b="1" dirty="0" smtClean="0">
                <a:effectLst/>
              </a:rPr>
              <a:t>низкая</a:t>
            </a:r>
          </a:p>
          <a:p>
            <a:r>
              <a:rPr lang="ru-RU" b="1" dirty="0">
                <a:effectLst/>
              </a:rPr>
              <a:t>По мнению большинства специалистов, при проколе кожи инфицированной иглой риск заражения вирусным гепатитом В составляет 6—30%, а риск ВИЧ-инфекции— менее 1</a:t>
            </a:r>
            <a:r>
              <a:rPr lang="ru-RU" b="1" dirty="0" smtClean="0">
                <a:effectLst/>
              </a:rPr>
              <a:t>%</a:t>
            </a:r>
          </a:p>
          <a:p>
            <a:r>
              <a:rPr lang="ru-RU" b="1" dirty="0" smtClean="0">
                <a:effectLst/>
              </a:rPr>
              <a:t>Эпидемиологический </a:t>
            </a:r>
            <a:r>
              <a:rPr lang="ru-RU" b="1" dirty="0">
                <a:effectLst/>
              </a:rPr>
              <a:t>анализ </a:t>
            </a:r>
            <a:r>
              <a:rPr lang="ru-RU" b="1" dirty="0" smtClean="0">
                <a:effectLst/>
              </a:rPr>
              <a:t>случаев </a:t>
            </a:r>
            <a:r>
              <a:rPr lang="ru-RU" b="1" dirty="0">
                <a:effectLst/>
              </a:rPr>
              <a:t>СПИДа у медиков показал, что все они </a:t>
            </a:r>
            <a:r>
              <a:rPr lang="ru-RU" b="1" dirty="0" smtClean="0">
                <a:effectLst/>
              </a:rPr>
              <a:t>в большинстве заражались </a:t>
            </a:r>
            <a:r>
              <a:rPr lang="ru-RU" b="1" dirty="0">
                <a:effectLst/>
              </a:rPr>
              <a:t>хорошо известными «традиционными» способами (при случайных половых контактах или внутривенном введении наркотиков), а не в результате специфики своей </a:t>
            </a:r>
            <a:r>
              <a:rPr lang="ru-RU" b="1" dirty="0" smtClean="0">
                <a:effectLst/>
              </a:rPr>
              <a:t>профессии</a:t>
            </a:r>
            <a:endParaRPr lang="ru-RU" b="1" dirty="0">
              <a:effectLst/>
            </a:endParaRPr>
          </a:p>
          <a:p>
            <a:r>
              <a:rPr lang="ru-RU" b="1" dirty="0" smtClean="0">
                <a:effectLst/>
              </a:rPr>
              <a:t>Результаты </a:t>
            </a:r>
            <a:r>
              <a:rPr lang="ru-RU" b="1" dirty="0">
                <a:effectLst/>
              </a:rPr>
              <a:t>обследования нескольких тысяч больных подтвердили, что медицинские работники заражаются вирусом СПИДа не чаще, а даже несколько реже, чем рабочие, служащие, </a:t>
            </a:r>
            <a:r>
              <a:rPr lang="ru-RU" b="1" dirty="0" smtClean="0">
                <a:effectLst/>
              </a:rPr>
              <a:t>фермеры</a:t>
            </a:r>
          </a:p>
          <a:p>
            <a:r>
              <a:rPr lang="ru-RU" b="1" dirty="0" smtClean="0">
                <a:effectLst/>
              </a:rPr>
              <a:t>Случаи же  </a:t>
            </a:r>
            <a:r>
              <a:rPr lang="ru-RU" b="1" dirty="0">
                <a:effectLst/>
              </a:rPr>
              <a:t>профессионального заражения </a:t>
            </a:r>
            <a:r>
              <a:rPr lang="ru-RU" b="1" dirty="0" smtClean="0">
                <a:effectLst/>
              </a:rPr>
              <a:t>СПИДом произошли </a:t>
            </a:r>
            <a:r>
              <a:rPr lang="ru-RU" b="1" dirty="0">
                <a:effectLst/>
              </a:rPr>
              <a:t>по вине самих медиков, не использовавших </a:t>
            </a:r>
            <a:r>
              <a:rPr lang="ru-RU" b="1" dirty="0" smtClean="0">
                <a:effectLst/>
              </a:rPr>
              <a:t>элементарных </a:t>
            </a:r>
            <a:r>
              <a:rPr lang="ru-RU" b="1" dirty="0">
                <a:effectLst/>
              </a:rPr>
              <a:t>защитных средств </a:t>
            </a:r>
          </a:p>
          <a:p>
            <a:r>
              <a:rPr lang="ru-RU" b="1" dirty="0" smtClean="0">
                <a:effectLst/>
              </a:rPr>
              <a:t>Законодательство РФ устанавливает  </a:t>
            </a:r>
            <a:r>
              <a:rPr lang="ru-RU" b="1" dirty="0">
                <a:effectLst/>
              </a:rPr>
              <a:t>г</a:t>
            </a:r>
            <a:r>
              <a:rPr lang="ru-RU" b="1" dirty="0" smtClean="0">
                <a:effectLst/>
              </a:rPr>
              <a:t>арантии </a:t>
            </a:r>
            <a:r>
              <a:rPr lang="ru-RU" b="1" dirty="0">
                <a:effectLst/>
              </a:rPr>
              <a:t>медицинским и иным работникам, осуществляющим диагностику и лечение ВИЧ-инфицированных, а также лицам, работа которых связана с материалами, содержащими вирус иммунодефицита </a:t>
            </a:r>
            <a:r>
              <a:rPr lang="ru-RU" b="1" dirty="0" smtClean="0">
                <a:effectLst/>
              </a:rPr>
              <a:t>человека</a:t>
            </a:r>
            <a:endParaRPr lang="ru-RU" b="1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504" y="1"/>
            <a:ext cx="2670495" cy="20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73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smtClean="0"/>
              <a:t>УГОЛОВНЫЙ КОДЕКС </a:t>
            </a:r>
            <a:r>
              <a:rPr lang="ru-RU" b="1" dirty="0" smtClean="0"/>
              <a:t>РФ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2516697"/>
            <a:ext cx="10353762" cy="4051883"/>
          </a:xfrm>
        </p:spPr>
        <p:txBody>
          <a:bodyPr>
            <a:normAutofit fontScale="85000" lnSpcReduction="10000"/>
          </a:bodyPr>
          <a:lstStyle/>
          <a:p>
            <a:pPr marL="36900" indent="0">
              <a:buNone/>
            </a:pPr>
            <a:r>
              <a:rPr lang="ru-RU" b="1" dirty="0">
                <a:effectLst/>
              </a:rPr>
              <a:t>Статья 122. Заражение </a:t>
            </a:r>
            <a:r>
              <a:rPr lang="ru-RU" b="1" dirty="0" smtClean="0">
                <a:effectLst/>
              </a:rPr>
              <a:t>ВИЧ-инфекцией</a:t>
            </a:r>
          </a:p>
          <a:p>
            <a:r>
              <a:rPr lang="ru-RU" b="1" dirty="0" smtClean="0">
                <a:effectLst/>
              </a:rPr>
              <a:t>Уголовная ответственность наступает за: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effectLst/>
              </a:rPr>
              <a:t>Заведомое </a:t>
            </a:r>
            <a:r>
              <a:rPr lang="ru-RU" b="1" dirty="0" err="1">
                <a:effectLst/>
              </a:rPr>
              <a:t>поставление</a:t>
            </a:r>
            <a:r>
              <a:rPr lang="ru-RU" b="1" dirty="0">
                <a:effectLst/>
              </a:rPr>
              <a:t> другого лица в опасность заражения </a:t>
            </a:r>
            <a:r>
              <a:rPr lang="ru-RU" b="1" dirty="0" smtClean="0">
                <a:effectLst/>
              </a:rPr>
              <a:t>ВИЧ-инфекцией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effectLst/>
              </a:rPr>
              <a:t>Заражение другого лица ВИЧ-инфекцией лицом, знавшим о наличии у него этой болезни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effectLst/>
              </a:rPr>
              <a:t>Заражение другого лица ВИЧ-инфекцией лицом, знавшим о наличии у него этой </a:t>
            </a:r>
            <a:r>
              <a:rPr lang="ru-RU" b="1" dirty="0" smtClean="0">
                <a:effectLst/>
              </a:rPr>
              <a:t>болезни, </a:t>
            </a:r>
            <a:r>
              <a:rPr lang="ru-RU" b="1" dirty="0">
                <a:effectLst/>
              </a:rPr>
              <a:t>совершенное в отношении двух или более лиц либо в отношении </a:t>
            </a:r>
            <a:r>
              <a:rPr lang="ru-RU" b="1" dirty="0" smtClean="0">
                <a:effectLst/>
              </a:rPr>
              <a:t>несовершеннолетнего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effectLst/>
              </a:rPr>
              <a:t>Заражение другого лица ВИЧ-инфекцией вследствие ненадлежащего исполнения лицом своих профессиональных обязанностей </a:t>
            </a:r>
            <a:endParaRPr lang="ru-RU" b="1" dirty="0" smtClean="0">
              <a:effectLst/>
            </a:endParaRPr>
          </a:p>
          <a:p>
            <a:r>
              <a:rPr lang="ru-RU" b="1" dirty="0">
                <a:effectLst/>
              </a:rPr>
              <a:t>Лицо, совершившее деяния, </a:t>
            </a:r>
            <a:r>
              <a:rPr lang="ru-RU" b="1" dirty="0" smtClean="0">
                <a:effectLst/>
              </a:rPr>
              <a:t>освобождается </a:t>
            </a:r>
            <a:r>
              <a:rPr lang="ru-RU" b="1" dirty="0">
                <a:effectLst/>
              </a:rPr>
              <a:t>от уголовной ответственности в случае, если другое лицо, поставленное в опасность заражения либо зараженное ВИЧ-инфекцией, было своевременно предупреждено о наличии у первого этой болезни и добровольно согласилось совершить действия, создавшие опасность </a:t>
            </a:r>
            <a:r>
              <a:rPr lang="ru-RU" b="1" dirty="0" smtClean="0">
                <a:effectLst/>
              </a:rPr>
              <a:t>заражения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609" y="0"/>
            <a:ext cx="3207391" cy="21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9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66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92947"/>
            <a:ext cx="10353762" cy="989901"/>
          </a:xfrm>
        </p:spPr>
        <p:txBody>
          <a:bodyPr/>
          <a:lstStyle/>
          <a:p>
            <a:pPr algn="l"/>
            <a:r>
              <a:rPr lang="ru-RU" b="1" dirty="0" smtClean="0"/>
              <a:t>История психиатрии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23" y="998291"/>
            <a:ext cx="9421433" cy="5939404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В древности психические расстройства рассматривали с демонологических и теологических позиций (как одержимость злым или добрым духом, как результат действия божественных сил), соответственно, чтобы освободить человека от влияния сверхъестественных сил прибегали к заклинаниям, молитвам, совершали различные религиозные обряды.</a:t>
            </a:r>
          </a:p>
          <a:p>
            <a:r>
              <a:rPr lang="ru-RU" b="1" dirty="0">
                <a:effectLst/>
              </a:rPr>
              <a:t>В античный период уже складывается взгляд на помешательство как на болезнь тела и мозга, имеющую естественные причины и требующую наблюдения врачей, лечения, данные представления были отражены в трудах Гиппократа.</a:t>
            </a:r>
          </a:p>
          <a:p>
            <a:r>
              <a:rPr lang="ru-RU" b="1" dirty="0">
                <a:effectLst/>
              </a:rPr>
              <a:t>В средние века возродились демонологические </a:t>
            </a:r>
            <a:r>
              <a:rPr lang="ru-RU" b="1" dirty="0" smtClean="0">
                <a:effectLst/>
              </a:rPr>
              <a:t>представления, душевнобольных вновь стали считать одержимых </a:t>
            </a:r>
            <a:r>
              <a:rPr lang="ru-RU" b="1" dirty="0">
                <a:effectLst/>
              </a:rPr>
              <a:t>демоном, </a:t>
            </a:r>
            <a:r>
              <a:rPr lang="ru-RU" b="1" dirty="0" smtClean="0">
                <a:effectLst/>
              </a:rPr>
              <a:t>ведущую </a:t>
            </a:r>
            <a:r>
              <a:rPr lang="ru-RU" b="1" dirty="0">
                <a:effectLst/>
              </a:rPr>
              <a:t>роль приобрели </a:t>
            </a:r>
            <a:r>
              <a:rPr lang="ru-RU" b="1" dirty="0" err="1">
                <a:effectLst/>
              </a:rPr>
              <a:t>экзорцизмы</a:t>
            </a:r>
            <a:r>
              <a:rPr lang="ru-RU" b="1" dirty="0">
                <a:effectLst/>
              </a:rPr>
              <a:t> (заклинательные обряды), проводимые в монастырях монахами, имевшими иногда некоторые познания в медицине. </a:t>
            </a:r>
            <a:endParaRPr lang="ru-RU" b="1" dirty="0" smtClean="0">
              <a:effectLst/>
            </a:endParaRPr>
          </a:p>
          <a:p>
            <a:r>
              <a:rPr lang="ru-RU" b="1" dirty="0" smtClean="0">
                <a:effectLst/>
              </a:rPr>
              <a:t>В </a:t>
            </a:r>
            <a:r>
              <a:rPr lang="ru-RU" b="1" dirty="0">
                <a:effectLst/>
              </a:rPr>
              <a:t>позднее средневековье, в эпоху Возрождения </a:t>
            </a:r>
            <a:r>
              <a:rPr lang="ru-RU" b="1" dirty="0" smtClean="0">
                <a:effectLst/>
              </a:rPr>
              <a:t>стали проводиться </a:t>
            </a:r>
            <a:r>
              <a:rPr lang="ru-RU" b="1" dirty="0">
                <a:effectLst/>
              </a:rPr>
              <a:t>массовые инквизиторские «процессы ведьм</a:t>
            </a:r>
            <a:r>
              <a:rPr lang="ru-RU" b="1" dirty="0" smtClean="0">
                <a:effectLst/>
              </a:rPr>
              <a:t>».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156" y="-13099"/>
            <a:ext cx="2711844" cy="1820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155" y="1807871"/>
            <a:ext cx="2711844" cy="1665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155" y="3473086"/>
            <a:ext cx="2711844" cy="16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4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92280"/>
            <a:ext cx="8414763" cy="775983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История психиатрии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79" y="746620"/>
            <a:ext cx="9504725" cy="6048463"/>
          </a:xfrm>
        </p:spPr>
        <p:txBody>
          <a:bodyPr>
            <a:normAutofit/>
          </a:bodyPr>
          <a:lstStyle/>
          <a:p>
            <a:r>
              <a:rPr lang="ru-RU" b="1" dirty="0">
                <a:effectLst/>
              </a:rPr>
              <a:t>П</a:t>
            </a:r>
            <a:r>
              <a:rPr lang="ru-RU" b="1" dirty="0" smtClean="0">
                <a:effectLst/>
              </a:rPr>
              <a:t>роблема изоляции больных: их </a:t>
            </a:r>
            <a:r>
              <a:rPr lang="ru-RU" b="1" dirty="0">
                <a:effectLst/>
              </a:rPr>
              <a:t>содержали </a:t>
            </a:r>
            <a:r>
              <a:rPr lang="ru-RU" b="1" dirty="0" smtClean="0">
                <a:effectLst/>
              </a:rPr>
              <a:t>взаперти </a:t>
            </a:r>
            <a:r>
              <a:rPr lang="ru-RU" b="1" dirty="0">
                <a:effectLst/>
              </a:rPr>
              <a:t>в неприспособленных помещениях (подвалах и т. п.), в </a:t>
            </a:r>
            <a:r>
              <a:rPr lang="ru-RU" b="1" dirty="0" smtClean="0">
                <a:effectLst/>
              </a:rPr>
              <a:t>тюрьмах, затем </a:t>
            </a:r>
            <a:r>
              <a:rPr lang="ru-RU" b="1" dirty="0">
                <a:effectLst/>
              </a:rPr>
              <a:t>для душевнобольных стали открывать специальные </a:t>
            </a:r>
            <a:r>
              <a:rPr lang="ru-RU" b="1" dirty="0" smtClean="0">
                <a:effectLst/>
              </a:rPr>
              <a:t>приюты, но в таких учреждениях </a:t>
            </a:r>
            <a:r>
              <a:rPr lang="ru-RU" b="1" dirty="0">
                <a:effectLst/>
              </a:rPr>
              <a:t>больных </a:t>
            </a:r>
            <a:r>
              <a:rPr lang="ru-RU" b="1" dirty="0" smtClean="0">
                <a:effectLst/>
              </a:rPr>
              <a:t>также изолировали от общества, наказывали</a:t>
            </a:r>
            <a:r>
              <a:rPr lang="ru-RU" b="1" dirty="0">
                <a:effectLst/>
              </a:rPr>
              <a:t>, содержали в наручниках, закованными в цепи</a:t>
            </a:r>
            <a:r>
              <a:rPr lang="ru-RU" b="1" dirty="0" smtClean="0">
                <a:effectLst/>
              </a:rPr>
              <a:t>.</a:t>
            </a:r>
          </a:p>
          <a:p>
            <a:r>
              <a:rPr lang="ru-RU" b="1" dirty="0" smtClean="0">
                <a:effectLst/>
              </a:rPr>
              <a:t>Бедлам – название </a:t>
            </a:r>
            <a:r>
              <a:rPr lang="ru-RU" b="1" dirty="0" err="1" smtClean="0">
                <a:effectLst/>
              </a:rPr>
              <a:t>Бетлемской</a:t>
            </a:r>
            <a:r>
              <a:rPr lang="ru-RU" b="1" dirty="0" smtClean="0">
                <a:effectLst/>
              </a:rPr>
              <a:t> королевской больницы стало именем нарицательным. Больница была </a:t>
            </a:r>
            <a:r>
              <a:rPr lang="ru-RU" b="1" dirty="0">
                <a:effectLst/>
              </a:rPr>
              <a:t>была открыта в </a:t>
            </a:r>
            <a:r>
              <a:rPr lang="ru-RU" b="1" dirty="0" smtClean="0">
                <a:effectLst/>
              </a:rPr>
              <a:t>Лондоне в XIII </a:t>
            </a:r>
            <a:r>
              <a:rPr lang="ru-RU" b="1" dirty="0">
                <a:effectLst/>
              </a:rPr>
              <a:t>веке как заведение, предназначенное для </a:t>
            </a:r>
            <a:r>
              <a:rPr lang="ru-RU" b="1" dirty="0" smtClean="0">
                <a:effectLst/>
              </a:rPr>
              <a:t>душевнобольных и через </a:t>
            </a:r>
            <a:r>
              <a:rPr lang="ru-RU" b="1" dirty="0">
                <a:effectLst/>
              </a:rPr>
              <a:t>несколько лет лечебница обрела славу одного из самых жутких учреждений в </a:t>
            </a:r>
            <a:r>
              <a:rPr lang="ru-RU" b="1" dirty="0" smtClean="0">
                <a:effectLst/>
              </a:rPr>
              <a:t>Британии. </a:t>
            </a:r>
            <a:r>
              <a:rPr lang="ru-RU" b="1" dirty="0">
                <a:effectLst/>
              </a:rPr>
              <a:t>С</a:t>
            </a:r>
            <a:r>
              <a:rPr lang="ru-RU" b="1" dirty="0" smtClean="0">
                <a:effectLst/>
              </a:rPr>
              <a:t> </a:t>
            </a:r>
            <a:r>
              <a:rPr lang="ru-RU" b="1" dirty="0">
                <a:effectLst/>
              </a:rPr>
              <a:t>конца XVII века каждый житель Лондона за небольшую плату мог зайти в больницу и понаблюдать за ее обитателями, словно </a:t>
            </a:r>
            <a:r>
              <a:rPr lang="ru-RU" b="1" dirty="0" smtClean="0">
                <a:effectLst/>
              </a:rPr>
              <a:t>в </a:t>
            </a:r>
            <a:r>
              <a:rPr lang="ru-RU" b="1" dirty="0">
                <a:effectLst/>
              </a:rPr>
              <a:t>зоопарке.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006" y="0"/>
            <a:ext cx="2594993" cy="4460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67886"/>
            <a:ext cx="4471332" cy="229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21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68448"/>
            <a:ext cx="8896814" cy="964734"/>
          </a:xfrm>
        </p:spPr>
        <p:txBody>
          <a:bodyPr/>
          <a:lstStyle/>
          <a:p>
            <a:pPr algn="l"/>
            <a:r>
              <a:rPr lang="ru-RU" b="1" dirty="0" smtClean="0"/>
              <a:t>Патернализм в психиатрии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68" y="1065403"/>
            <a:ext cx="10209402" cy="5729680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Филипп </a:t>
            </a:r>
            <a:r>
              <a:rPr lang="ru-RU" sz="2200" b="1" dirty="0" err="1" smtClean="0"/>
              <a:t>Пинель</a:t>
            </a:r>
            <a:r>
              <a:rPr lang="ru-RU" sz="2200" b="1" dirty="0" smtClean="0"/>
              <a:t> (1745-1826 </a:t>
            </a:r>
            <a:r>
              <a:rPr lang="ru-RU" sz="2200" b="1" dirty="0" err="1" smtClean="0"/>
              <a:t>г.г</a:t>
            </a:r>
            <a:r>
              <a:rPr lang="ru-RU" sz="2200" b="1" dirty="0" smtClean="0"/>
              <a:t>.) - отец современной психиатрии </a:t>
            </a:r>
          </a:p>
          <a:p>
            <a:r>
              <a:rPr lang="ru-RU" sz="2200" b="1" dirty="0">
                <a:effectLst/>
              </a:rPr>
              <a:t>«Сумасшедшие не преступники, чтобы их наказывать, но больные, коих жалостное состояние в полной мере заслуживает </a:t>
            </a:r>
            <a:r>
              <a:rPr lang="ru-RU" sz="2200" b="1" dirty="0" smtClean="0">
                <a:effectLst/>
              </a:rPr>
              <a:t>человеколюбия»</a:t>
            </a:r>
          </a:p>
          <a:p>
            <a:r>
              <a:rPr lang="ru-RU" sz="2200" b="1" dirty="0" err="1" smtClean="0">
                <a:effectLst/>
              </a:rPr>
              <a:t>Пинель</a:t>
            </a:r>
            <a:r>
              <a:rPr lang="ru-RU" sz="2200" b="1" dirty="0" smtClean="0">
                <a:effectLst/>
              </a:rPr>
              <a:t> снял </a:t>
            </a:r>
            <a:r>
              <a:rPr lang="ru-RU" sz="2200" b="1" dirty="0">
                <a:effectLst/>
              </a:rPr>
              <a:t>цепи </a:t>
            </a:r>
            <a:r>
              <a:rPr lang="ru-RU" sz="2200" b="1" dirty="0" smtClean="0">
                <a:effectLst/>
              </a:rPr>
              <a:t>с </a:t>
            </a:r>
            <a:r>
              <a:rPr lang="ru-RU" sz="2200" b="1" dirty="0">
                <a:effectLst/>
              </a:rPr>
              <a:t>душевнобольных в 1793г. </a:t>
            </a:r>
            <a:r>
              <a:rPr lang="ru-RU" sz="2200" b="1" dirty="0" smtClean="0">
                <a:effectLst/>
              </a:rPr>
              <a:t>в больнице </a:t>
            </a:r>
            <a:r>
              <a:rPr lang="ru-RU" sz="2200" b="1" dirty="0" err="1" smtClean="0">
                <a:effectLst/>
              </a:rPr>
              <a:t>Бисетр</a:t>
            </a:r>
            <a:r>
              <a:rPr lang="ru-RU" sz="2200" b="1" dirty="0" smtClean="0">
                <a:effectLst/>
              </a:rPr>
              <a:t> </a:t>
            </a:r>
            <a:r>
              <a:rPr lang="ru-RU" sz="2200" b="1" dirty="0">
                <a:effectLst/>
              </a:rPr>
              <a:t>под Парижем, что явилось переломным, революционным явлением в </a:t>
            </a:r>
            <a:r>
              <a:rPr lang="ru-RU" sz="2200" b="1" dirty="0" smtClean="0">
                <a:effectLst/>
              </a:rPr>
              <a:t>психиатрии</a:t>
            </a:r>
          </a:p>
          <a:p>
            <a:r>
              <a:rPr lang="ru-RU" sz="2200" b="1" dirty="0" err="1">
                <a:effectLst/>
              </a:rPr>
              <a:t>Пинель</a:t>
            </a:r>
            <a:r>
              <a:rPr lang="ru-RU" sz="2200" b="1" dirty="0">
                <a:effectLst/>
              </a:rPr>
              <a:t> предложил новый ненасильственный подход к уходу за психически больными, который получил название «моральное лечение», о</a:t>
            </a:r>
            <a:r>
              <a:rPr lang="ru-RU" sz="2200" b="1" dirty="0" smtClean="0">
                <a:effectLst/>
              </a:rPr>
              <a:t>н выступал </a:t>
            </a:r>
            <a:r>
              <a:rPr lang="ru-RU" sz="2200" b="1" dirty="0">
                <a:effectLst/>
              </a:rPr>
              <a:t>за гуманное обращение с психически больными</a:t>
            </a:r>
            <a:endParaRPr lang="ru-RU" sz="2200" b="1" dirty="0" smtClean="0">
              <a:effectLst/>
            </a:endParaRPr>
          </a:p>
          <a:p>
            <a:r>
              <a:rPr lang="ru-RU" sz="2200" b="1" dirty="0" smtClean="0">
                <a:effectLst/>
              </a:rPr>
              <a:t>Взгляд </a:t>
            </a:r>
            <a:r>
              <a:rPr lang="ru-RU" sz="2200" b="1" dirty="0">
                <a:effectLst/>
              </a:rPr>
              <a:t>на душевнобольных принципиально </a:t>
            </a:r>
            <a:r>
              <a:rPr lang="ru-RU" sz="2200" b="1" dirty="0" smtClean="0">
                <a:effectLst/>
              </a:rPr>
              <a:t>изменился, к ним стали относиться как </a:t>
            </a:r>
            <a:r>
              <a:rPr lang="ru-RU" sz="2200" b="1" dirty="0">
                <a:effectLst/>
              </a:rPr>
              <a:t>к больным, нуждающимся в человеческом сочувствии и терпеливом </a:t>
            </a:r>
            <a:r>
              <a:rPr lang="ru-RU" sz="2200" b="1" dirty="0" smtClean="0">
                <a:effectLst/>
              </a:rPr>
              <a:t>лечении</a:t>
            </a:r>
            <a:r>
              <a:rPr lang="ru-RU" sz="2200" b="1" dirty="0">
                <a:effectLst/>
              </a:rPr>
              <a:t> </a:t>
            </a:r>
            <a:endParaRPr lang="ru-RU" sz="2200" b="1" dirty="0" smtClean="0">
              <a:effectLst/>
            </a:endParaRPr>
          </a:p>
          <a:p>
            <a:r>
              <a:rPr lang="ru-RU" sz="2200" b="1" dirty="0" smtClean="0">
                <a:effectLst/>
              </a:rPr>
              <a:t>В психиатрии получает распространение </a:t>
            </a:r>
            <a:r>
              <a:rPr lang="ru-RU" sz="2200" b="1" dirty="0" err="1" smtClean="0">
                <a:effectLst/>
              </a:rPr>
              <a:t>патерналистическая</a:t>
            </a:r>
            <a:r>
              <a:rPr lang="ru-RU" sz="2200" b="1" dirty="0" smtClean="0">
                <a:effectLst/>
              </a:rPr>
              <a:t> модель</a:t>
            </a:r>
            <a:endParaRPr lang="ru-RU" sz="2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089" y="1"/>
            <a:ext cx="2279911" cy="28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6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17446"/>
            <a:ext cx="8020480" cy="89762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err="1" smtClean="0">
                <a:effectLst/>
              </a:rPr>
              <a:t>Антипатернализм</a:t>
            </a:r>
            <a:r>
              <a:rPr lang="ru-RU" b="1" dirty="0" smtClean="0">
                <a:effectLst/>
              </a:rPr>
              <a:t> в психиатрии</a:t>
            </a:r>
            <a:endParaRPr lang="ru-RU" b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6011"/>
            <a:ext cx="10340411" cy="587229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Со временем ранее прогрессивный патернализм, в связи с решающей ролью врача, приобрел негативные черты: </a:t>
            </a:r>
            <a:r>
              <a:rPr lang="ru-RU" b="1" dirty="0" err="1"/>
              <a:t>гипер</a:t>
            </a:r>
            <a:r>
              <a:rPr lang="ru-RU" b="1" dirty="0"/>
              <a:t> опека, принудительное лечение, изоляция больных от общества, чрезмерный </a:t>
            </a:r>
            <a:r>
              <a:rPr lang="ru-RU" b="1" dirty="0" err="1"/>
              <a:t>госпитализм</a:t>
            </a:r>
            <a:r>
              <a:rPr lang="ru-RU" b="1" dirty="0"/>
              <a:t>  и </a:t>
            </a:r>
            <a:r>
              <a:rPr lang="ru-RU" b="1" dirty="0" smtClean="0"/>
              <a:t>др. В середине 20 века проявился кризис врачебного патернализма в психиатрии. </a:t>
            </a:r>
            <a:r>
              <a:rPr lang="ru-RU" b="1" dirty="0">
                <a:effectLst/>
              </a:rPr>
              <a:t>В 1955 г. комитет экспертов ВОЗ высказался о необходимости расширения лечения психических больных без изоляции от общества</a:t>
            </a:r>
            <a:r>
              <a:rPr lang="ru-RU" b="1" dirty="0" smtClean="0">
                <a:effectLst/>
              </a:rPr>
              <a:t>.</a:t>
            </a:r>
            <a:r>
              <a:rPr lang="ru-RU" b="1" dirty="0" smtClean="0"/>
              <a:t> </a:t>
            </a:r>
          </a:p>
          <a:p>
            <a:r>
              <a:rPr lang="ru-RU" b="1" dirty="0" smtClean="0">
                <a:effectLst/>
              </a:rPr>
              <a:t>В </a:t>
            </a:r>
            <a:r>
              <a:rPr lang="ru-RU" b="1" dirty="0">
                <a:effectLst/>
              </a:rPr>
              <a:t>60-70-е годы в </a:t>
            </a:r>
            <a:r>
              <a:rPr lang="ru-RU" b="1" dirty="0" smtClean="0">
                <a:effectLst/>
              </a:rPr>
              <a:t>США развернулось </a:t>
            </a:r>
            <a:r>
              <a:rPr lang="ru-RU" b="1" dirty="0" err="1" smtClean="0">
                <a:effectLst/>
              </a:rPr>
              <a:t>антигоспитальное</a:t>
            </a:r>
            <a:r>
              <a:rPr lang="ru-RU" b="1" dirty="0" smtClean="0">
                <a:effectLst/>
              </a:rPr>
              <a:t> движение - </a:t>
            </a:r>
            <a:r>
              <a:rPr lang="ru-RU" b="1" dirty="0">
                <a:effectLst/>
              </a:rPr>
              <a:t>политика </a:t>
            </a:r>
            <a:r>
              <a:rPr lang="ru-RU" b="1" dirty="0" err="1">
                <a:effectLst/>
              </a:rPr>
              <a:t>деинституциализации</a:t>
            </a:r>
            <a:r>
              <a:rPr lang="ru-RU" b="1" dirty="0">
                <a:effectLst/>
              </a:rPr>
              <a:t> психических </a:t>
            </a:r>
            <a:r>
              <a:rPr lang="ru-RU" b="1" dirty="0" smtClean="0">
                <a:effectLst/>
              </a:rPr>
              <a:t>больных. Причины: при отсутствии необходимости стационарного лечения больные все равно не выписывались </a:t>
            </a:r>
            <a:r>
              <a:rPr lang="ru-RU" b="1" dirty="0">
                <a:effectLst/>
              </a:rPr>
              <a:t>из </a:t>
            </a:r>
            <a:r>
              <a:rPr lang="ru-RU" b="1" dirty="0" smtClean="0">
                <a:effectLst/>
              </a:rPr>
              <a:t>больницы; </a:t>
            </a:r>
            <a:r>
              <a:rPr lang="ru-RU" b="1" dirty="0">
                <a:effectLst/>
              </a:rPr>
              <a:t>психиатрические больницы </a:t>
            </a:r>
            <a:r>
              <a:rPr lang="ru-RU" b="1" dirty="0" smtClean="0">
                <a:effectLst/>
              </a:rPr>
              <a:t>были огромных размеров и находились  удаленно; не проводилась реабилитация больных. Негативные последствия </a:t>
            </a:r>
            <a:r>
              <a:rPr lang="ru-RU" b="1" dirty="0" err="1" smtClean="0">
                <a:effectLst/>
              </a:rPr>
              <a:t>антигоспитального</a:t>
            </a:r>
            <a:r>
              <a:rPr lang="ru-RU" b="1" dirty="0" smtClean="0">
                <a:effectLst/>
              </a:rPr>
              <a:t> движения: </a:t>
            </a:r>
            <a:r>
              <a:rPr lang="ru-RU" b="1" dirty="0">
                <a:effectLst/>
              </a:rPr>
              <a:t>привело к массовому закрытию государственных психиатрических </a:t>
            </a:r>
            <a:r>
              <a:rPr lang="ru-RU" b="1" dirty="0" smtClean="0">
                <a:effectLst/>
              </a:rPr>
              <a:t>больниц, </a:t>
            </a:r>
            <a:r>
              <a:rPr lang="ru-RU" b="1" dirty="0">
                <a:effectLst/>
              </a:rPr>
              <a:t>з</a:t>
            </a:r>
            <a:r>
              <a:rPr lang="ru-RU" b="1" dirty="0" smtClean="0">
                <a:effectLst/>
              </a:rPr>
              <a:t>а </a:t>
            </a:r>
            <a:r>
              <a:rPr lang="ru-RU" b="1" dirty="0">
                <a:effectLst/>
              </a:rPr>
              <a:t>счет душевнобольных резко выросло число бездомных и </a:t>
            </a:r>
            <a:r>
              <a:rPr lang="ru-RU" b="1" dirty="0" smtClean="0">
                <a:effectLst/>
              </a:rPr>
              <a:t>бродяг.</a:t>
            </a:r>
          </a:p>
          <a:p>
            <a:r>
              <a:rPr lang="ru-RU" b="1" dirty="0">
                <a:effectLst/>
              </a:rPr>
              <a:t>В 60-e годы в Европе, а затем и в Америке </a:t>
            </a:r>
            <a:r>
              <a:rPr lang="ru-RU" b="1" dirty="0" smtClean="0">
                <a:effectLst/>
              </a:rPr>
              <a:t>развернулось </a:t>
            </a:r>
            <a:r>
              <a:rPr lang="ru-RU" b="1" dirty="0" err="1" smtClean="0">
                <a:effectLst/>
              </a:rPr>
              <a:t>антипсихиатрическое</a:t>
            </a:r>
            <a:r>
              <a:rPr lang="ru-RU" b="1" dirty="0" smtClean="0">
                <a:effectLst/>
              </a:rPr>
              <a:t> движение (движение </a:t>
            </a:r>
            <a:r>
              <a:rPr lang="ru-RU" b="1" dirty="0" err="1" smtClean="0">
                <a:effectLst/>
              </a:rPr>
              <a:t>антипсихиатров</a:t>
            </a:r>
            <a:r>
              <a:rPr lang="ru-RU" b="1" dirty="0" smtClean="0">
                <a:effectLst/>
              </a:rPr>
              <a:t>), которое утверждало, что «</a:t>
            </a:r>
            <a:r>
              <a:rPr lang="ru-RU" b="1" dirty="0">
                <a:effectLst/>
              </a:rPr>
              <a:t>психических болезней» нет, а есть «</a:t>
            </a:r>
            <a:r>
              <a:rPr lang="ru-RU" b="1" dirty="0" err="1">
                <a:effectLst/>
              </a:rPr>
              <a:t>микросоциальные</a:t>
            </a:r>
            <a:r>
              <a:rPr lang="ru-RU" b="1" dirty="0">
                <a:effectLst/>
              </a:rPr>
              <a:t> кризисные ситуации», что психиатрический диагноз, под которым в основном имелся в виду диагноз шизофрении, - это «социальный </a:t>
            </a:r>
            <a:r>
              <a:rPr lang="ru-RU" b="1" dirty="0" smtClean="0">
                <a:effectLst/>
              </a:rPr>
              <a:t>ярлык»; что </a:t>
            </a:r>
            <a:r>
              <a:rPr lang="ru-RU" b="1" dirty="0">
                <a:effectLst/>
              </a:rPr>
              <a:t>психически больных нет, но есть всего лишь «анормальные индивиды», которых общество с помощью психиатров изолирует; что психиатрия - не наука, а психиатры - не врачи, а «полицейские в белых халатах».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291" y="0"/>
            <a:ext cx="2049710" cy="310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6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Современная психиатрия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724" y="1732449"/>
            <a:ext cx="9588616" cy="4907633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/>
              </a:rPr>
              <a:t>Радикальные изменения </a:t>
            </a:r>
            <a:r>
              <a:rPr lang="ru-RU" b="1" dirty="0">
                <a:effectLst/>
              </a:rPr>
              <a:t>в психиатрии </a:t>
            </a:r>
            <a:r>
              <a:rPr lang="ru-RU" b="1" dirty="0" smtClean="0">
                <a:effectLst/>
              </a:rPr>
              <a:t>произошли в </a:t>
            </a:r>
            <a:r>
              <a:rPr lang="ru-RU" b="1" dirty="0">
                <a:effectLst/>
              </a:rPr>
              <a:t>70-80-е </a:t>
            </a:r>
            <a:r>
              <a:rPr lang="ru-RU" b="1" dirty="0" smtClean="0">
                <a:effectLst/>
              </a:rPr>
              <a:t>годы 20 века, главной идеей стала защита гражданских </a:t>
            </a:r>
            <a:r>
              <a:rPr lang="ru-RU" b="1" dirty="0">
                <a:effectLst/>
              </a:rPr>
              <a:t>прав </a:t>
            </a:r>
            <a:r>
              <a:rPr lang="ru-RU" b="1" dirty="0" smtClean="0">
                <a:effectLst/>
              </a:rPr>
              <a:t>душевнобольных</a:t>
            </a:r>
          </a:p>
          <a:p>
            <a:r>
              <a:rPr lang="ru-RU" b="1" dirty="0">
                <a:effectLst/>
              </a:rPr>
              <a:t>Гуманитарный подход в психиатрии нашел отражение в </a:t>
            </a:r>
            <a:r>
              <a:rPr lang="ru-RU" b="1" dirty="0" smtClean="0">
                <a:effectLst/>
              </a:rPr>
              <a:t>нормативно-правовых </a:t>
            </a:r>
            <a:r>
              <a:rPr lang="ru-RU" b="1" dirty="0">
                <a:effectLst/>
              </a:rPr>
              <a:t>актах и </a:t>
            </a:r>
            <a:r>
              <a:rPr lang="ru-RU" b="1" dirty="0" smtClean="0">
                <a:effectLst/>
              </a:rPr>
              <a:t>документах</a:t>
            </a:r>
          </a:p>
          <a:p>
            <a:r>
              <a:rPr lang="ru-RU" b="1" dirty="0" smtClean="0">
                <a:effectLst/>
              </a:rPr>
              <a:t>Гавайская декларация</a:t>
            </a:r>
            <a:r>
              <a:rPr lang="ru-RU" b="1" dirty="0">
                <a:effectLst/>
              </a:rPr>
              <a:t>, принятая Всемирной психиатрической ассоциацией (ВПА</a:t>
            </a:r>
            <a:r>
              <a:rPr lang="ru-RU" b="1" dirty="0" smtClean="0">
                <a:effectLst/>
              </a:rPr>
              <a:t>) в 1977 г. и переработанная в 1983 г.</a:t>
            </a:r>
          </a:p>
          <a:p>
            <a:r>
              <a:rPr lang="ru-RU" b="1" dirty="0" smtClean="0">
                <a:effectLst/>
              </a:rPr>
              <a:t>«</a:t>
            </a:r>
            <a:r>
              <a:rPr lang="ru-RU" b="1" dirty="0">
                <a:effectLst/>
              </a:rPr>
              <a:t>Принципы защиты лиц, страдающих психическим заболеванием, и улучшения здравоохранения в области психиатрии», принятые Генеральной ассамблеей ООН в 1991 г</a:t>
            </a:r>
            <a:r>
              <a:rPr lang="ru-RU" b="1" dirty="0" smtClean="0">
                <a:effectLst/>
              </a:rPr>
              <a:t>.</a:t>
            </a:r>
            <a:endParaRPr lang="ru-RU" b="1" dirty="0">
              <a:effectLst/>
            </a:endParaRPr>
          </a:p>
          <a:p>
            <a:r>
              <a:rPr lang="ru-RU" b="1" dirty="0" smtClean="0">
                <a:effectLst/>
              </a:rPr>
              <a:t>Закон </a:t>
            </a:r>
            <a:r>
              <a:rPr lang="ru-RU" b="1" dirty="0">
                <a:effectLst/>
              </a:rPr>
              <a:t>РФ от 2 июля 1992 г. № 3185-I «О психиатрической помощи и гарантиях прав граждан при ее оказании</a:t>
            </a:r>
            <a:r>
              <a:rPr lang="ru-RU" b="1" dirty="0" smtClean="0">
                <a:effectLst/>
              </a:rPr>
              <a:t>»</a:t>
            </a:r>
            <a:endParaRPr lang="ru-RU" b="1" dirty="0">
              <a:effectLst/>
            </a:endParaRPr>
          </a:p>
          <a:p>
            <a:r>
              <a:rPr lang="ru-RU" b="1" dirty="0" smtClean="0">
                <a:effectLst/>
              </a:rPr>
              <a:t>«</a:t>
            </a:r>
            <a:r>
              <a:rPr lang="ru-RU" b="1" dirty="0">
                <a:effectLst/>
              </a:rPr>
              <a:t>Кодекс профессиональной этики психиатра», принятый 19 апреля 1994 г. </a:t>
            </a:r>
            <a:r>
              <a:rPr lang="ru-RU" b="1" dirty="0" smtClean="0">
                <a:effectLst/>
              </a:rPr>
              <a:t>Российским обществом </a:t>
            </a:r>
            <a:r>
              <a:rPr lang="ru-RU" b="1" dirty="0">
                <a:effectLst/>
              </a:rPr>
              <a:t>психиатров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349" y="-1"/>
            <a:ext cx="2617365" cy="26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3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707</TotalTime>
  <Words>2088</Words>
  <Application>Microsoft Office PowerPoint</Application>
  <PresentationFormat>Широкоэкранный</PresentationFormat>
  <Paragraphs>232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Calisto MT</vt:lpstr>
      <vt:lpstr>Tahoma</vt:lpstr>
      <vt:lpstr>Trebuchet MS</vt:lpstr>
      <vt:lpstr>Wingdings</vt:lpstr>
      <vt:lpstr>Wingdings 2</vt:lpstr>
      <vt:lpstr>Сланец</vt:lpstr>
      <vt:lpstr>Лекция. Моральные проблемы лечения социально - опасных и социально - значимых заболеваний</vt:lpstr>
      <vt:lpstr>План </vt:lpstr>
      <vt:lpstr>Проблема </vt:lpstr>
      <vt:lpstr>Вопрос 1. Моральные проблемы психиатрии</vt:lpstr>
      <vt:lpstr>История психиатрии</vt:lpstr>
      <vt:lpstr>История психиатрии</vt:lpstr>
      <vt:lpstr>Патернализм в психиатрии</vt:lpstr>
      <vt:lpstr>Антипатернализм в психиатрии</vt:lpstr>
      <vt:lpstr>Современная психиатрия </vt:lpstr>
      <vt:lpstr>«Принципы защиты лиц, страдающих психическим заболеванием, и улучшения здравоохранения в области психиатрии», ООН, 1991 г.</vt:lpstr>
      <vt:lpstr>Дискриминация </vt:lpstr>
      <vt:lpstr>Конфиденциальность </vt:lpstr>
      <vt:lpstr>Добровольность </vt:lpstr>
      <vt:lpstr>Добровольность</vt:lpstr>
      <vt:lpstr>Информирование </vt:lpstr>
      <vt:lpstr>Недобровольная госпитализация</vt:lpstr>
      <vt:lpstr>Принцип «не навреди»</vt:lpstr>
      <vt:lpstr>Злоупотребления в психиатрии</vt:lpstr>
      <vt:lpstr>Вопрос 2. Моральные проблемы наркологии</vt:lpstr>
      <vt:lpstr>Термин наркология </vt:lpstr>
      <vt:lpstr>Актуальность </vt:lpstr>
      <vt:lpstr>Болезнь или девиантное поведение?</vt:lpstr>
      <vt:lpstr>Добровольность </vt:lpstr>
      <vt:lpstr>Анонимность </vt:lpstr>
      <vt:lpstr>Качество наркологии</vt:lpstr>
      <vt:lpstr>Вопрос 3.  ВИЧ-инфекция: этико-юридические аспекты</vt:lpstr>
      <vt:lpstr>ВИЧ / СПИД</vt:lpstr>
      <vt:lpstr>Презентация PowerPoint</vt:lpstr>
      <vt:lpstr>Презентация PowerPoint</vt:lpstr>
      <vt:lpstr>Оренбургская область</vt:lpstr>
      <vt:lpstr>ВИЧ / СПИД</vt:lpstr>
      <vt:lpstr>ВИЧ / СПИД</vt:lpstr>
      <vt:lpstr>Добровольность тестирования</vt:lpstr>
      <vt:lpstr>Спидофобия </vt:lpstr>
      <vt:lpstr>Дискриминация </vt:lpstr>
      <vt:lpstr>Защита прав ВИЧ - инфицированных</vt:lpstr>
      <vt:lpstr>Федеральный закон от 30 марта 1995 г. № 38-ФЗ "О предупреждении распространения в Российской Федерации заболевания, вызываемого вирусом иммунодефицита человека (ВИЧ-инфекции)»</vt:lpstr>
      <vt:lpstr>Федеральный закон от 30 марта 1995 г. № 38-ФЗ "О предупреждении распространения в Российской Федерации заболевания, вызываемого вирусом иммунодефицита человека (ВИЧ-инфекции)»</vt:lpstr>
      <vt:lpstr>Внутрибольничное инфицирование</vt:lpstr>
      <vt:lpstr>Опасен ли ВИЧ для медицинских работников?</vt:lpstr>
      <vt:lpstr>УГОЛОВНЫЙ КОДЕКС РФ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Балышева Наталья Викторовна</dc:creator>
  <cp:lastModifiedBy>Пользователь Windows</cp:lastModifiedBy>
  <cp:revision>125</cp:revision>
  <dcterms:created xsi:type="dcterms:W3CDTF">2020-11-04T13:14:58Z</dcterms:created>
  <dcterms:modified xsi:type="dcterms:W3CDTF">2020-11-13T11:51:04Z</dcterms:modified>
</cp:coreProperties>
</file>